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6" r:id="rId2"/>
    <p:sldMasterId id="2147483692" r:id="rId3"/>
    <p:sldMasterId id="2147483708" r:id="rId4"/>
    <p:sldMasterId id="2147483744" r:id="rId5"/>
  </p:sldMasterIdLst>
  <p:notesMasterIdLst>
    <p:notesMasterId r:id="rId105"/>
  </p:notesMasterIdLst>
  <p:handoutMasterIdLst>
    <p:handoutMasterId r:id="rId106"/>
  </p:handoutMasterIdLst>
  <p:sldIdLst>
    <p:sldId id="378" r:id="rId6"/>
    <p:sldId id="394" r:id="rId7"/>
    <p:sldId id="395" r:id="rId8"/>
    <p:sldId id="393" r:id="rId9"/>
    <p:sldId id="257" r:id="rId10"/>
    <p:sldId id="396" r:id="rId11"/>
    <p:sldId id="457" r:id="rId12"/>
    <p:sldId id="397" r:id="rId13"/>
    <p:sldId id="456" r:id="rId14"/>
    <p:sldId id="468" r:id="rId15"/>
    <p:sldId id="466" r:id="rId16"/>
    <p:sldId id="467" r:id="rId17"/>
    <p:sldId id="400" r:id="rId18"/>
    <p:sldId id="458" r:id="rId19"/>
    <p:sldId id="459" r:id="rId20"/>
    <p:sldId id="460" r:id="rId21"/>
    <p:sldId id="402" r:id="rId22"/>
    <p:sldId id="461" r:id="rId23"/>
    <p:sldId id="462" r:id="rId24"/>
    <p:sldId id="417" r:id="rId25"/>
    <p:sldId id="463" r:id="rId26"/>
    <p:sldId id="405" r:id="rId27"/>
    <p:sldId id="406" r:id="rId28"/>
    <p:sldId id="407" r:id="rId29"/>
    <p:sldId id="408" r:id="rId30"/>
    <p:sldId id="409" r:id="rId31"/>
    <p:sldId id="410" r:id="rId32"/>
    <p:sldId id="412" r:id="rId33"/>
    <p:sldId id="415" r:id="rId34"/>
    <p:sldId id="272" r:id="rId35"/>
    <p:sldId id="273" r:id="rId36"/>
    <p:sldId id="315" r:id="rId37"/>
    <p:sldId id="274" r:id="rId38"/>
    <p:sldId id="338" r:id="rId39"/>
    <p:sldId id="296" r:id="rId40"/>
    <p:sldId id="330" r:id="rId41"/>
    <p:sldId id="391" r:id="rId42"/>
    <p:sldId id="430" r:id="rId43"/>
    <p:sldId id="298" r:id="rId44"/>
    <p:sldId id="343" r:id="rId45"/>
    <p:sldId id="337" r:id="rId46"/>
    <p:sldId id="331" r:id="rId47"/>
    <p:sldId id="332" r:id="rId48"/>
    <p:sldId id="333" r:id="rId49"/>
    <p:sldId id="334" r:id="rId50"/>
    <p:sldId id="335" r:id="rId51"/>
    <p:sldId id="336" r:id="rId52"/>
    <p:sldId id="362" r:id="rId53"/>
    <p:sldId id="421" r:id="rId54"/>
    <p:sldId id="364" r:id="rId55"/>
    <p:sldId id="422" r:id="rId56"/>
    <p:sldId id="423" r:id="rId57"/>
    <p:sldId id="424" r:id="rId58"/>
    <p:sldId id="365" r:id="rId59"/>
    <p:sldId id="425" r:id="rId60"/>
    <p:sldId id="469" r:id="rId61"/>
    <p:sldId id="426" r:id="rId62"/>
    <p:sldId id="427" r:id="rId63"/>
    <p:sldId id="428" r:id="rId64"/>
    <p:sldId id="429" r:id="rId65"/>
    <p:sldId id="439" r:id="rId66"/>
    <p:sldId id="432" r:id="rId67"/>
    <p:sldId id="433" r:id="rId68"/>
    <p:sldId id="434" r:id="rId69"/>
    <p:sldId id="435" r:id="rId70"/>
    <p:sldId id="436" r:id="rId71"/>
    <p:sldId id="437" r:id="rId72"/>
    <p:sldId id="438" r:id="rId73"/>
    <p:sldId id="454" r:id="rId74"/>
    <p:sldId id="447" r:id="rId75"/>
    <p:sldId id="448" r:id="rId76"/>
    <p:sldId id="450" r:id="rId77"/>
    <p:sldId id="451" r:id="rId78"/>
    <p:sldId id="452" r:id="rId79"/>
    <p:sldId id="413" r:id="rId80"/>
    <p:sldId id="284" r:id="rId81"/>
    <p:sldId id="361" r:id="rId82"/>
    <p:sldId id="349" r:id="rId83"/>
    <p:sldId id="366" r:id="rId84"/>
    <p:sldId id="351" r:id="rId85"/>
    <p:sldId id="352" r:id="rId86"/>
    <p:sldId id="353" r:id="rId87"/>
    <p:sldId id="354" r:id="rId88"/>
    <p:sldId id="355" r:id="rId89"/>
    <p:sldId id="305" r:id="rId90"/>
    <p:sldId id="453" r:id="rId91"/>
    <p:sldId id="308" r:id="rId92"/>
    <p:sldId id="306" r:id="rId93"/>
    <p:sldId id="314" r:id="rId94"/>
    <p:sldId id="445" r:id="rId95"/>
    <p:sldId id="311" r:id="rId96"/>
    <p:sldId id="312" r:id="rId97"/>
    <p:sldId id="313" r:id="rId98"/>
    <p:sldId id="455" r:id="rId99"/>
    <p:sldId id="446" r:id="rId100"/>
    <p:sldId id="414" r:id="rId101"/>
    <p:sldId id="286" r:id="rId102"/>
    <p:sldId id="367" r:id="rId103"/>
    <p:sldId id="303" r:id="rId10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7" autoAdjust="0"/>
    <p:restoredTop sz="94660"/>
  </p:normalViewPr>
  <p:slideViewPr>
    <p:cSldViewPr snapToGrid="0">
      <p:cViewPr varScale="1">
        <p:scale>
          <a:sx n="94" d="100"/>
          <a:sy n="94" d="100"/>
        </p:scale>
        <p:origin x="1188" y="78"/>
      </p:cViewPr>
      <p:guideLst/>
    </p:cSldViewPr>
  </p:slideViewPr>
  <p:notesTextViewPr>
    <p:cViewPr>
      <p:scale>
        <a:sx n="1" d="1"/>
        <a:sy n="1" d="1"/>
      </p:scale>
      <p:origin x="0" y="0"/>
    </p:cViewPr>
  </p:notesTextViewPr>
  <p:sorterViewPr>
    <p:cViewPr>
      <p:scale>
        <a:sx n="42" d="100"/>
        <a:sy n="42" d="100"/>
      </p:scale>
      <p:origin x="0" y="-144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presProps" Target="presProp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viewProps" Target="view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heme" Target="theme/theme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FF4A19-40C9-3A4A-908C-3069BC6F8F55}" type="doc">
      <dgm:prSet loTypeId="urn:microsoft.com/office/officeart/2005/8/layout/orgChart1" loCatId="" qsTypeId="urn:microsoft.com/office/officeart/2005/8/quickstyle/simple4" qsCatId="simple" csTypeId="urn:microsoft.com/office/officeart/2005/8/colors/colorful1" csCatId="colorful" phldr="1"/>
      <dgm:spPr/>
      <dgm:t>
        <a:bodyPr/>
        <a:lstStyle/>
        <a:p>
          <a:endParaRPr lang="en-US"/>
        </a:p>
      </dgm:t>
    </dgm:pt>
    <dgm:pt modelId="{32D7DC64-EE34-8047-9443-7F19C2D9AD88}">
      <dgm:prSet phldrT="[Text]"/>
      <dgm:spPr/>
      <dgm:t>
        <a:bodyPr/>
        <a:lstStyle/>
        <a:p>
          <a:r>
            <a:rPr lang="en-US" dirty="0" smtClean="0"/>
            <a:t>HTRC Executive Mgmt</a:t>
          </a:r>
          <a:endParaRPr lang="en-US" dirty="0"/>
        </a:p>
      </dgm:t>
    </dgm:pt>
    <dgm:pt modelId="{0F6518A1-675D-094C-8C2D-D9A9C3CC7C9F}" type="parTrans" cxnId="{0D4D8957-0141-744D-AC64-C27EC4CB2F0A}">
      <dgm:prSet/>
      <dgm:spPr/>
      <dgm:t>
        <a:bodyPr/>
        <a:lstStyle/>
        <a:p>
          <a:endParaRPr lang="en-US"/>
        </a:p>
      </dgm:t>
    </dgm:pt>
    <dgm:pt modelId="{DDC8CD9E-AC1B-B94F-B5A4-7087F55FC0F4}" type="sibTrans" cxnId="{0D4D8957-0141-744D-AC64-C27EC4CB2F0A}">
      <dgm:prSet/>
      <dgm:spPr/>
      <dgm:t>
        <a:bodyPr/>
        <a:lstStyle/>
        <a:p>
          <a:endParaRPr lang="en-US"/>
        </a:p>
      </dgm:t>
    </dgm:pt>
    <dgm:pt modelId="{DDE99354-DD21-0B4B-B7B4-279D242328A0}">
      <dgm:prSet phldrT="[Text]"/>
      <dgm:spPr/>
      <dgm:t>
        <a:bodyPr/>
        <a:lstStyle/>
        <a:p>
          <a:r>
            <a:rPr lang="en-US" dirty="0" smtClean="0"/>
            <a:t>Administrative Support</a:t>
          </a:r>
          <a:endParaRPr lang="en-US" dirty="0"/>
        </a:p>
      </dgm:t>
    </dgm:pt>
    <dgm:pt modelId="{AB5E0A43-9412-7C45-B0F8-00D126ED1F88}" type="parTrans" cxnId="{FBB37F7D-7546-7B4A-BAEC-F759BF360A95}">
      <dgm:prSet/>
      <dgm:spPr/>
      <dgm:t>
        <a:bodyPr/>
        <a:lstStyle/>
        <a:p>
          <a:endParaRPr lang="en-US"/>
        </a:p>
      </dgm:t>
    </dgm:pt>
    <dgm:pt modelId="{F002DFDE-4650-1443-8F36-26F33C9F814E}" type="sibTrans" cxnId="{FBB37F7D-7546-7B4A-BAEC-F759BF360A95}">
      <dgm:prSet/>
      <dgm:spPr/>
      <dgm:t>
        <a:bodyPr/>
        <a:lstStyle/>
        <a:p>
          <a:endParaRPr lang="en-US"/>
        </a:p>
      </dgm:t>
    </dgm:pt>
    <dgm:pt modelId="{90ACBE38-F1BA-9C44-87DB-6F0616F2B773}">
      <dgm:prSet phldrT="[Text]"/>
      <dgm:spPr/>
      <dgm:t>
        <a:bodyPr/>
        <a:lstStyle/>
        <a:p>
          <a:r>
            <a:rPr lang="en-US" dirty="0" smtClean="0"/>
            <a:t>Advanced Research</a:t>
          </a:r>
          <a:endParaRPr lang="en-US" dirty="0"/>
        </a:p>
      </dgm:t>
    </dgm:pt>
    <dgm:pt modelId="{63D02539-963D-A741-9DC3-AAE07B7B6FAA}" type="parTrans" cxnId="{62789066-B376-FE4C-8B43-F57D96A738A0}">
      <dgm:prSet/>
      <dgm:spPr/>
      <dgm:t>
        <a:bodyPr/>
        <a:lstStyle/>
        <a:p>
          <a:endParaRPr lang="en-US"/>
        </a:p>
      </dgm:t>
    </dgm:pt>
    <dgm:pt modelId="{F221F2C5-05B9-EC43-BDFD-2405F1CA874B}" type="sibTrans" cxnId="{62789066-B376-FE4C-8B43-F57D96A738A0}">
      <dgm:prSet/>
      <dgm:spPr/>
      <dgm:t>
        <a:bodyPr/>
        <a:lstStyle/>
        <a:p>
          <a:endParaRPr lang="en-US"/>
        </a:p>
      </dgm:t>
    </dgm:pt>
    <dgm:pt modelId="{A72BCB43-0CBF-4840-8309-CF692D85F6D8}">
      <dgm:prSet phldrT="[Text]"/>
      <dgm:spPr/>
      <dgm:t>
        <a:bodyPr/>
        <a:lstStyle/>
        <a:p>
          <a:r>
            <a:rPr lang="en-US" dirty="0" smtClean="0"/>
            <a:t>Advanced Collaborative Support</a:t>
          </a:r>
          <a:endParaRPr lang="en-US" dirty="0"/>
        </a:p>
      </dgm:t>
    </dgm:pt>
    <dgm:pt modelId="{91FD7569-A313-A14B-96AA-42F6A15F487F}" type="parTrans" cxnId="{0FCA3FDD-B7A8-4546-AA11-93BE3E7E34E5}">
      <dgm:prSet/>
      <dgm:spPr/>
      <dgm:t>
        <a:bodyPr/>
        <a:lstStyle/>
        <a:p>
          <a:endParaRPr lang="en-US"/>
        </a:p>
      </dgm:t>
    </dgm:pt>
    <dgm:pt modelId="{425F4B7C-72CC-E94C-A0EE-2006CCB5ED66}" type="sibTrans" cxnId="{0FCA3FDD-B7A8-4546-AA11-93BE3E7E34E5}">
      <dgm:prSet/>
      <dgm:spPr/>
      <dgm:t>
        <a:bodyPr/>
        <a:lstStyle/>
        <a:p>
          <a:endParaRPr lang="en-US"/>
        </a:p>
      </dgm:t>
    </dgm:pt>
    <dgm:pt modelId="{1A2090C7-092A-E144-AC58-9D7473B4CFFD}">
      <dgm:prSet phldrT="[Text]"/>
      <dgm:spPr/>
      <dgm:t>
        <a:bodyPr/>
        <a:lstStyle/>
        <a:p>
          <a:r>
            <a:rPr lang="en-US" dirty="0" smtClean="0"/>
            <a:t>Scholarly Commons</a:t>
          </a:r>
          <a:endParaRPr lang="en-US" dirty="0"/>
        </a:p>
      </dgm:t>
    </dgm:pt>
    <dgm:pt modelId="{834861A2-09DF-7C4D-A2BD-C47061201A67}" type="parTrans" cxnId="{E52EF3BC-6669-054E-BFE3-84C276215F42}">
      <dgm:prSet/>
      <dgm:spPr/>
      <dgm:t>
        <a:bodyPr/>
        <a:lstStyle/>
        <a:p>
          <a:endParaRPr lang="en-US"/>
        </a:p>
      </dgm:t>
    </dgm:pt>
    <dgm:pt modelId="{3C52A42C-89E6-C34A-8CE4-B57F5BAEAD1A}" type="sibTrans" cxnId="{E52EF3BC-6669-054E-BFE3-84C276215F42}">
      <dgm:prSet/>
      <dgm:spPr/>
      <dgm:t>
        <a:bodyPr/>
        <a:lstStyle/>
        <a:p>
          <a:endParaRPr lang="en-US"/>
        </a:p>
      </dgm:t>
    </dgm:pt>
    <dgm:pt modelId="{CE35178C-6C5E-1E48-B994-BDB13F90949B}">
      <dgm:prSet phldrT="[Text]"/>
      <dgm:spPr/>
      <dgm:t>
        <a:bodyPr/>
        <a:lstStyle/>
        <a:p>
          <a:r>
            <a:rPr lang="en-US" dirty="0" smtClean="0"/>
            <a:t>Core Development</a:t>
          </a:r>
          <a:endParaRPr lang="en-US" dirty="0"/>
        </a:p>
      </dgm:t>
    </dgm:pt>
    <dgm:pt modelId="{8695FF6B-DD63-E749-B702-C7470FF189BB}" type="parTrans" cxnId="{77845341-92BE-3B46-9271-F5C77DA494C6}">
      <dgm:prSet/>
      <dgm:spPr/>
      <dgm:t>
        <a:bodyPr/>
        <a:lstStyle/>
        <a:p>
          <a:endParaRPr lang="en-US"/>
        </a:p>
      </dgm:t>
    </dgm:pt>
    <dgm:pt modelId="{0778F337-35A1-4B45-B61B-A02DBA56E7B1}" type="sibTrans" cxnId="{77845341-92BE-3B46-9271-F5C77DA494C6}">
      <dgm:prSet/>
      <dgm:spPr/>
      <dgm:t>
        <a:bodyPr/>
        <a:lstStyle/>
        <a:p>
          <a:endParaRPr lang="en-US"/>
        </a:p>
      </dgm:t>
    </dgm:pt>
    <dgm:pt modelId="{F0503D74-C989-DC44-85EA-AC1FB8BAA7FA}" type="pres">
      <dgm:prSet presAssocID="{B9FF4A19-40C9-3A4A-908C-3069BC6F8F55}" presName="hierChild1" presStyleCnt="0">
        <dgm:presLayoutVars>
          <dgm:orgChart val="1"/>
          <dgm:chPref val="1"/>
          <dgm:dir/>
          <dgm:animOne val="branch"/>
          <dgm:animLvl val="lvl"/>
          <dgm:resizeHandles/>
        </dgm:presLayoutVars>
      </dgm:prSet>
      <dgm:spPr/>
      <dgm:t>
        <a:bodyPr/>
        <a:lstStyle/>
        <a:p>
          <a:endParaRPr lang="en-US"/>
        </a:p>
      </dgm:t>
    </dgm:pt>
    <dgm:pt modelId="{6E08E4A6-A1B7-E949-A924-AE3CD6679C77}" type="pres">
      <dgm:prSet presAssocID="{32D7DC64-EE34-8047-9443-7F19C2D9AD88}" presName="hierRoot1" presStyleCnt="0">
        <dgm:presLayoutVars>
          <dgm:hierBranch val="init"/>
        </dgm:presLayoutVars>
      </dgm:prSet>
      <dgm:spPr/>
    </dgm:pt>
    <dgm:pt modelId="{50E1FBE1-1179-B341-85E5-9F28B7FE6AC5}" type="pres">
      <dgm:prSet presAssocID="{32D7DC64-EE34-8047-9443-7F19C2D9AD88}" presName="rootComposite1" presStyleCnt="0"/>
      <dgm:spPr/>
    </dgm:pt>
    <dgm:pt modelId="{97169AA2-1821-7744-BF5E-55CD86917F9A}" type="pres">
      <dgm:prSet presAssocID="{32D7DC64-EE34-8047-9443-7F19C2D9AD88}" presName="rootText1" presStyleLbl="node0" presStyleIdx="0" presStyleCnt="1">
        <dgm:presLayoutVars>
          <dgm:chPref val="3"/>
        </dgm:presLayoutVars>
      </dgm:prSet>
      <dgm:spPr/>
      <dgm:t>
        <a:bodyPr/>
        <a:lstStyle/>
        <a:p>
          <a:endParaRPr lang="en-US"/>
        </a:p>
      </dgm:t>
    </dgm:pt>
    <dgm:pt modelId="{E24D25ED-1A32-B049-BAE9-67A26820EA13}" type="pres">
      <dgm:prSet presAssocID="{32D7DC64-EE34-8047-9443-7F19C2D9AD88}" presName="rootConnector1" presStyleLbl="node1" presStyleIdx="0" presStyleCnt="0"/>
      <dgm:spPr/>
      <dgm:t>
        <a:bodyPr/>
        <a:lstStyle/>
        <a:p>
          <a:endParaRPr lang="en-US"/>
        </a:p>
      </dgm:t>
    </dgm:pt>
    <dgm:pt modelId="{4F7B9D05-3DD2-3D4E-85B1-39E450DDAB8B}" type="pres">
      <dgm:prSet presAssocID="{32D7DC64-EE34-8047-9443-7F19C2D9AD88}" presName="hierChild2" presStyleCnt="0"/>
      <dgm:spPr/>
    </dgm:pt>
    <dgm:pt modelId="{F420AEAF-59E8-5E4C-AF8B-AD8804D162F8}" type="pres">
      <dgm:prSet presAssocID="{AB5E0A43-9412-7C45-B0F8-00D126ED1F88}" presName="Name37" presStyleLbl="parChTrans1D2" presStyleIdx="0" presStyleCnt="5"/>
      <dgm:spPr/>
      <dgm:t>
        <a:bodyPr/>
        <a:lstStyle/>
        <a:p>
          <a:endParaRPr lang="en-US"/>
        </a:p>
      </dgm:t>
    </dgm:pt>
    <dgm:pt modelId="{874CD7DD-3A5B-2542-971C-25D7DAA7C085}" type="pres">
      <dgm:prSet presAssocID="{DDE99354-DD21-0B4B-B7B4-279D242328A0}" presName="hierRoot2" presStyleCnt="0">
        <dgm:presLayoutVars>
          <dgm:hierBranch val="init"/>
        </dgm:presLayoutVars>
      </dgm:prSet>
      <dgm:spPr/>
    </dgm:pt>
    <dgm:pt modelId="{7BB72FF2-FBAE-4246-AB97-DB4AC63865A0}" type="pres">
      <dgm:prSet presAssocID="{DDE99354-DD21-0B4B-B7B4-279D242328A0}" presName="rootComposite" presStyleCnt="0"/>
      <dgm:spPr/>
    </dgm:pt>
    <dgm:pt modelId="{F347AAAA-0959-4B40-BA9B-14ABFDD2D2EF}" type="pres">
      <dgm:prSet presAssocID="{DDE99354-DD21-0B4B-B7B4-279D242328A0}" presName="rootText" presStyleLbl="node2" presStyleIdx="0" presStyleCnt="5">
        <dgm:presLayoutVars>
          <dgm:chPref val="3"/>
        </dgm:presLayoutVars>
      </dgm:prSet>
      <dgm:spPr/>
      <dgm:t>
        <a:bodyPr/>
        <a:lstStyle/>
        <a:p>
          <a:endParaRPr lang="en-US"/>
        </a:p>
      </dgm:t>
    </dgm:pt>
    <dgm:pt modelId="{92BF26FF-7A1F-3946-8C3E-F8D7DD649311}" type="pres">
      <dgm:prSet presAssocID="{DDE99354-DD21-0B4B-B7B4-279D242328A0}" presName="rootConnector" presStyleLbl="node2" presStyleIdx="0" presStyleCnt="5"/>
      <dgm:spPr/>
      <dgm:t>
        <a:bodyPr/>
        <a:lstStyle/>
        <a:p>
          <a:endParaRPr lang="en-US"/>
        </a:p>
      </dgm:t>
    </dgm:pt>
    <dgm:pt modelId="{03784A15-FCE5-F04F-8F78-A7783F8A2A0B}" type="pres">
      <dgm:prSet presAssocID="{DDE99354-DD21-0B4B-B7B4-279D242328A0}" presName="hierChild4" presStyleCnt="0"/>
      <dgm:spPr/>
    </dgm:pt>
    <dgm:pt modelId="{E2423510-E92D-4E42-A4FE-861F6C81A967}" type="pres">
      <dgm:prSet presAssocID="{DDE99354-DD21-0B4B-B7B4-279D242328A0}" presName="hierChild5" presStyleCnt="0"/>
      <dgm:spPr/>
    </dgm:pt>
    <dgm:pt modelId="{78B90FB1-0C49-3842-84A1-6AC243CC3B88}" type="pres">
      <dgm:prSet presAssocID="{8695FF6B-DD63-E749-B702-C7470FF189BB}" presName="Name37" presStyleLbl="parChTrans1D2" presStyleIdx="1" presStyleCnt="5"/>
      <dgm:spPr/>
      <dgm:t>
        <a:bodyPr/>
        <a:lstStyle/>
        <a:p>
          <a:endParaRPr lang="en-US"/>
        </a:p>
      </dgm:t>
    </dgm:pt>
    <dgm:pt modelId="{BB020523-7006-2444-B1AB-C77C2EB4FF93}" type="pres">
      <dgm:prSet presAssocID="{CE35178C-6C5E-1E48-B994-BDB13F90949B}" presName="hierRoot2" presStyleCnt="0">
        <dgm:presLayoutVars>
          <dgm:hierBranch val="init"/>
        </dgm:presLayoutVars>
      </dgm:prSet>
      <dgm:spPr/>
    </dgm:pt>
    <dgm:pt modelId="{A2ED118F-3216-0147-AD72-513D20390A50}" type="pres">
      <dgm:prSet presAssocID="{CE35178C-6C5E-1E48-B994-BDB13F90949B}" presName="rootComposite" presStyleCnt="0"/>
      <dgm:spPr/>
    </dgm:pt>
    <dgm:pt modelId="{91C59E6F-D7B3-8548-A858-E4BBEBC23E71}" type="pres">
      <dgm:prSet presAssocID="{CE35178C-6C5E-1E48-B994-BDB13F90949B}" presName="rootText" presStyleLbl="node2" presStyleIdx="1" presStyleCnt="5">
        <dgm:presLayoutVars>
          <dgm:chPref val="3"/>
        </dgm:presLayoutVars>
      </dgm:prSet>
      <dgm:spPr/>
      <dgm:t>
        <a:bodyPr/>
        <a:lstStyle/>
        <a:p>
          <a:endParaRPr lang="en-US"/>
        </a:p>
      </dgm:t>
    </dgm:pt>
    <dgm:pt modelId="{90F39CA8-AF2A-674D-A8D5-2D418C072A99}" type="pres">
      <dgm:prSet presAssocID="{CE35178C-6C5E-1E48-B994-BDB13F90949B}" presName="rootConnector" presStyleLbl="node2" presStyleIdx="1" presStyleCnt="5"/>
      <dgm:spPr/>
      <dgm:t>
        <a:bodyPr/>
        <a:lstStyle/>
        <a:p>
          <a:endParaRPr lang="en-US"/>
        </a:p>
      </dgm:t>
    </dgm:pt>
    <dgm:pt modelId="{5837FB16-9125-BB44-9EE3-E0ECA391F775}" type="pres">
      <dgm:prSet presAssocID="{CE35178C-6C5E-1E48-B994-BDB13F90949B}" presName="hierChild4" presStyleCnt="0"/>
      <dgm:spPr/>
    </dgm:pt>
    <dgm:pt modelId="{CCF96242-9777-C749-B51C-355087928197}" type="pres">
      <dgm:prSet presAssocID="{CE35178C-6C5E-1E48-B994-BDB13F90949B}" presName="hierChild5" presStyleCnt="0"/>
      <dgm:spPr/>
    </dgm:pt>
    <dgm:pt modelId="{8ADAA9DA-6F77-7F4C-90D3-8E22C3C9A052}" type="pres">
      <dgm:prSet presAssocID="{63D02539-963D-A741-9DC3-AAE07B7B6FAA}" presName="Name37" presStyleLbl="parChTrans1D2" presStyleIdx="2" presStyleCnt="5"/>
      <dgm:spPr/>
      <dgm:t>
        <a:bodyPr/>
        <a:lstStyle/>
        <a:p>
          <a:endParaRPr lang="en-US"/>
        </a:p>
      </dgm:t>
    </dgm:pt>
    <dgm:pt modelId="{E6A29DBC-4CDC-FA4E-A56E-97DED842028B}" type="pres">
      <dgm:prSet presAssocID="{90ACBE38-F1BA-9C44-87DB-6F0616F2B773}" presName="hierRoot2" presStyleCnt="0">
        <dgm:presLayoutVars>
          <dgm:hierBranch val="init"/>
        </dgm:presLayoutVars>
      </dgm:prSet>
      <dgm:spPr/>
    </dgm:pt>
    <dgm:pt modelId="{D101D393-7318-BC47-A7B3-F53D20AF8EC1}" type="pres">
      <dgm:prSet presAssocID="{90ACBE38-F1BA-9C44-87DB-6F0616F2B773}" presName="rootComposite" presStyleCnt="0"/>
      <dgm:spPr/>
    </dgm:pt>
    <dgm:pt modelId="{D46C0B40-2558-7E40-B4E0-BF6313388925}" type="pres">
      <dgm:prSet presAssocID="{90ACBE38-F1BA-9C44-87DB-6F0616F2B773}" presName="rootText" presStyleLbl="node2" presStyleIdx="2" presStyleCnt="5">
        <dgm:presLayoutVars>
          <dgm:chPref val="3"/>
        </dgm:presLayoutVars>
      </dgm:prSet>
      <dgm:spPr/>
      <dgm:t>
        <a:bodyPr/>
        <a:lstStyle/>
        <a:p>
          <a:endParaRPr lang="en-US"/>
        </a:p>
      </dgm:t>
    </dgm:pt>
    <dgm:pt modelId="{261A0815-6086-9343-BDEF-8129B59DFFE7}" type="pres">
      <dgm:prSet presAssocID="{90ACBE38-F1BA-9C44-87DB-6F0616F2B773}" presName="rootConnector" presStyleLbl="node2" presStyleIdx="2" presStyleCnt="5"/>
      <dgm:spPr/>
      <dgm:t>
        <a:bodyPr/>
        <a:lstStyle/>
        <a:p>
          <a:endParaRPr lang="en-US"/>
        </a:p>
      </dgm:t>
    </dgm:pt>
    <dgm:pt modelId="{F98E40BC-7B07-624C-A792-E4790E12EA89}" type="pres">
      <dgm:prSet presAssocID="{90ACBE38-F1BA-9C44-87DB-6F0616F2B773}" presName="hierChild4" presStyleCnt="0"/>
      <dgm:spPr/>
    </dgm:pt>
    <dgm:pt modelId="{D5912EF6-8EA9-5347-9C4A-C63B73B3CB95}" type="pres">
      <dgm:prSet presAssocID="{90ACBE38-F1BA-9C44-87DB-6F0616F2B773}" presName="hierChild5" presStyleCnt="0"/>
      <dgm:spPr/>
    </dgm:pt>
    <dgm:pt modelId="{D96D5D8A-0090-994F-A846-D369C4A97E8E}" type="pres">
      <dgm:prSet presAssocID="{91FD7569-A313-A14B-96AA-42F6A15F487F}" presName="Name37" presStyleLbl="parChTrans1D2" presStyleIdx="3" presStyleCnt="5"/>
      <dgm:spPr/>
      <dgm:t>
        <a:bodyPr/>
        <a:lstStyle/>
        <a:p>
          <a:endParaRPr lang="en-US"/>
        </a:p>
      </dgm:t>
    </dgm:pt>
    <dgm:pt modelId="{7789EC2B-CACD-094C-91A0-9358B4BB3173}" type="pres">
      <dgm:prSet presAssocID="{A72BCB43-0CBF-4840-8309-CF692D85F6D8}" presName="hierRoot2" presStyleCnt="0">
        <dgm:presLayoutVars>
          <dgm:hierBranch val="init"/>
        </dgm:presLayoutVars>
      </dgm:prSet>
      <dgm:spPr/>
    </dgm:pt>
    <dgm:pt modelId="{989AEE2A-4A07-724F-BC01-03C831AF5EB7}" type="pres">
      <dgm:prSet presAssocID="{A72BCB43-0CBF-4840-8309-CF692D85F6D8}" presName="rootComposite" presStyleCnt="0"/>
      <dgm:spPr/>
    </dgm:pt>
    <dgm:pt modelId="{A2057261-9A9B-6B44-AE9C-09B0F747BB26}" type="pres">
      <dgm:prSet presAssocID="{A72BCB43-0CBF-4840-8309-CF692D85F6D8}" presName="rootText" presStyleLbl="node2" presStyleIdx="3" presStyleCnt="5">
        <dgm:presLayoutVars>
          <dgm:chPref val="3"/>
        </dgm:presLayoutVars>
      </dgm:prSet>
      <dgm:spPr/>
      <dgm:t>
        <a:bodyPr/>
        <a:lstStyle/>
        <a:p>
          <a:endParaRPr lang="en-US"/>
        </a:p>
      </dgm:t>
    </dgm:pt>
    <dgm:pt modelId="{CBB67289-20F4-6040-893B-890DF12AD13B}" type="pres">
      <dgm:prSet presAssocID="{A72BCB43-0CBF-4840-8309-CF692D85F6D8}" presName="rootConnector" presStyleLbl="node2" presStyleIdx="3" presStyleCnt="5"/>
      <dgm:spPr/>
      <dgm:t>
        <a:bodyPr/>
        <a:lstStyle/>
        <a:p>
          <a:endParaRPr lang="en-US"/>
        </a:p>
      </dgm:t>
    </dgm:pt>
    <dgm:pt modelId="{7C5F1139-95B9-FB49-8115-D8715A5C6DB8}" type="pres">
      <dgm:prSet presAssocID="{A72BCB43-0CBF-4840-8309-CF692D85F6D8}" presName="hierChild4" presStyleCnt="0"/>
      <dgm:spPr/>
    </dgm:pt>
    <dgm:pt modelId="{9BAD1C73-2725-8642-8B8F-84653FECF9E8}" type="pres">
      <dgm:prSet presAssocID="{A72BCB43-0CBF-4840-8309-CF692D85F6D8}" presName="hierChild5" presStyleCnt="0"/>
      <dgm:spPr/>
    </dgm:pt>
    <dgm:pt modelId="{E1FCB32A-E5FC-1C43-A3B7-B3DD99BBFEC7}" type="pres">
      <dgm:prSet presAssocID="{834861A2-09DF-7C4D-A2BD-C47061201A67}" presName="Name37" presStyleLbl="parChTrans1D2" presStyleIdx="4" presStyleCnt="5"/>
      <dgm:spPr/>
      <dgm:t>
        <a:bodyPr/>
        <a:lstStyle/>
        <a:p>
          <a:endParaRPr lang="en-US"/>
        </a:p>
      </dgm:t>
    </dgm:pt>
    <dgm:pt modelId="{0AD98241-3AED-8C42-A853-0072208A7E78}" type="pres">
      <dgm:prSet presAssocID="{1A2090C7-092A-E144-AC58-9D7473B4CFFD}" presName="hierRoot2" presStyleCnt="0">
        <dgm:presLayoutVars>
          <dgm:hierBranch val="init"/>
        </dgm:presLayoutVars>
      </dgm:prSet>
      <dgm:spPr/>
    </dgm:pt>
    <dgm:pt modelId="{789A7A86-41C0-AA4B-8680-FD0E5AC1C109}" type="pres">
      <dgm:prSet presAssocID="{1A2090C7-092A-E144-AC58-9D7473B4CFFD}" presName="rootComposite" presStyleCnt="0"/>
      <dgm:spPr/>
    </dgm:pt>
    <dgm:pt modelId="{CB7BB626-D920-5540-A2E6-BA1871BB4924}" type="pres">
      <dgm:prSet presAssocID="{1A2090C7-092A-E144-AC58-9D7473B4CFFD}" presName="rootText" presStyleLbl="node2" presStyleIdx="4" presStyleCnt="5">
        <dgm:presLayoutVars>
          <dgm:chPref val="3"/>
        </dgm:presLayoutVars>
      </dgm:prSet>
      <dgm:spPr/>
      <dgm:t>
        <a:bodyPr/>
        <a:lstStyle/>
        <a:p>
          <a:endParaRPr lang="en-US"/>
        </a:p>
      </dgm:t>
    </dgm:pt>
    <dgm:pt modelId="{5D7CA9B6-FA57-4249-BA15-1EE52C1BEF80}" type="pres">
      <dgm:prSet presAssocID="{1A2090C7-092A-E144-AC58-9D7473B4CFFD}" presName="rootConnector" presStyleLbl="node2" presStyleIdx="4" presStyleCnt="5"/>
      <dgm:spPr/>
      <dgm:t>
        <a:bodyPr/>
        <a:lstStyle/>
        <a:p>
          <a:endParaRPr lang="en-US"/>
        </a:p>
      </dgm:t>
    </dgm:pt>
    <dgm:pt modelId="{03A4D648-D31E-0643-B1D3-0FADE1A5D9BC}" type="pres">
      <dgm:prSet presAssocID="{1A2090C7-092A-E144-AC58-9D7473B4CFFD}" presName="hierChild4" presStyleCnt="0"/>
      <dgm:spPr/>
    </dgm:pt>
    <dgm:pt modelId="{99990E6B-3653-8847-8808-7EB44B7E7343}" type="pres">
      <dgm:prSet presAssocID="{1A2090C7-092A-E144-AC58-9D7473B4CFFD}" presName="hierChild5" presStyleCnt="0"/>
      <dgm:spPr/>
    </dgm:pt>
    <dgm:pt modelId="{672C7373-A915-7344-8548-B8264AC50BCC}" type="pres">
      <dgm:prSet presAssocID="{32D7DC64-EE34-8047-9443-7F19C2D9AD88}" presName="hierChild3" presStyleCnt="0"/>
      <dgm:spPr/>
    </dgm:pt>
  </dgm:ptLst>
  <dgm:cxnLst>
    <dgm:cxn modelId="{0C0AF0D7-A86A-4D88-8A56-C456300BCC1C}" type="presOf" srcId="{63D02539-963D-A741-9DC3-AAE07B7B6FAA}" destId="{8ADAA9DA-6F77-7F4C-90D3-8E22C3C9A052}" srcOrd="0" destOrd="0" presId="urn:microsoft.com/office/officeart/2005/8/layout/orgChart1"/>
    <dgm:cxn modelId="{D76B7045-B98B-42BF-B7D1-0145F9581141}" type="presOf" srcId="{AB5E0A43-9412-7C45-B0F8-00D126ED1F88}" destId="{F420AEAF-59E8-5E4C-AF8B-AD8804D162F8}" srcOrd="0" destOrd="0" presId="urn:microsoft.com/office/officeart/2005/8/layout/orgChart1"/>
    <dgm:cxn modelId="{AED2977D-3CDF-4276-B79D-4E7B2C64A5FE}" type="presOf" srcId="{DDE99354-DD21-0B4B-B7B4-279D242328A0}" destId="{F347AAAA-0959-4B40-BA9B-14ABFDD2D2EF}" srcOrd="0" destOrd="0" presId="urn:microsoft.com/office/officeart/2005/8/layout/orgChart1"/>
    <dgm:cxn modelId="{62789066-B376-FE4C-8B43-F57D96A738A0}" srcId="{32D7DC64-EE34-8047-9443-7F19C2D9AD88}" destId="{90ACBE38-F1BA-9C44-87DB-6F0616F2B773}" srcOrd="2" destOrd="0" parTransId="{63D02539-963D-A741-9DC3-AAE07B7B6FAA}" sibTransId="{F221F2C5-05B9-EC43-BDFD-2405F1CA874B}"/>
    <dgm:cxn modelId="{0FCA3FDD-B7A8-4546-AA11-93BE3E7E34E5}" srcId="{32D7DC64-EE34-8047-9443-7F19C2D9AD88}" destId="{A72BCB43-0CBF-4840-8309-CF692D85F6D8}" srcOrd="3" destOrd="0" parTransId="{91FD7569-A313-A14B-96AA-42F6A15F487F}" sibTransId="{425F4B7C-72CC-E94C-A0EE-2006CCB5ED66}"/>
    <dgm:cxn modelId="{EC6E0DA3-0A43-4BBB-ADFB-38B39DDABC8A}" type="presOf" srcId="{A72BCB43-0CBF-4840-8309-CF692D85F6D8}" destId="{CBB67289-20F4-6040-893B-890DF12AD13B}" srcOrd="1" destOrd="0" presId="urn:microsoft.com/office/officeart/2005/8/layout/orgChart1"/>
    <dgm:cxn modelId="{6FE36323-038C-4C3D-A1D2-E4989EC38587}" type="presOf" srcId="{A72BCB43-0CBF-4840-8309-CF692D85F6D8}" destId="{A2057261-9A9B-6B44-AE9C-09B0F747BB26}" srcOrd="0" destOrd="0" presId="urn:microsoft.com/office/officeart/2005/8/layout/orgChart1"/>
    <dgm:cxn modelId="{FBB37F7D-7546-7B4A-BAEC-F759BF360A95}" srcId="{32D7DC64-EE34-8047-9443-7F19C2D9AD88}" destId="{DDE99354-DD21-0B4B-B7B4-279D242328A0}" srcOrd="0" destOrd="0" parTransId="{AB5E0A43-9412-7C45-B0F8-00D126ED1F88}" sibTransId="{F002DFDE-4650-1443-8F36-26F33C9F814E}"/>
    <dgm:cxn modelId="{99B87B43-6178-465F-AA87-6AFA2CC0FB1C}" type="presOf" srcId="{8695FF6B-DD63-E749-B702-C7470FF189BB}" destId="{78B90FB1-0C49-3842-84A1-6AC243CC3B88}" srcOrd="0" destOrd="0" presId="urn:microsoft.com/office/officeart/2005/8/layout/orgChart1"/>
    <dgm:cxn modelId="{77845341-92BE-3B46-9271-F5C77DA494C6}" srcId="{32D7DC64-EE34-8047-9443-7F19C2D9AD88}" destId="{CE35178C-6C5E-1E48-B994-BDB13F90949B}" srcOrd="1" destOrd="0" parTransId="{8695FF6B-DD63-E749-B702-C7470FF189BB}" sibTransId="{0778F337-35A1-4B45-B61B-A02DBA56E7B1}"/>
    <dgm:cxn modelId="{DA0E987D-F02C-4A08-83B0-1002DAF38475}" type="presOf" srcId="{91FD7569-A313-A14B-96AA-42F6A15F487F}" destId="{D96D5D8A-0090-994F-A846-D369C4A97E8E}" srcOrd="0" destOrd="0" presId="urn:microsoft.com/office/officeart/2005/8/layout/orgChart1"/>
    <dgm:cxn modelId="{0D4D8957-0141-744D-AC64-C27EC4CB2F0A}" srcId="{B9FF4A19-40C9-3A4A-908C-3069BC6F8F55}" destId="{32D7DC64-EE34-8047-9443-7F19C2D9AD88}" srcOrd="0" destOrd="0" parTransId="{0F6518A1-675D-094C-8C2D-D9A9C3CC7C9F}" sibTransId="{DDC8CD9E-AC1B-B94F-B5A4-7087F55FC0F4}"/>
    <dgm:cxn modelId="{8B9E2C8A-5F89-4A45-9937-713E22822EDC}" type="presOf" srcId="{32D7DC64-EE34-8047-9443-7F19C2D9AD88}" destId="{97169AA2-1821-7744-BF5E-55CD86917F9A}" srcOrd="0" destOrd="0" presId="urn:microsoft.com/office/officeart/2005/8/layout/orgChart1"/>
    <dgm:cxn modelId="{90B6098F-5D66-4BF9-B95D-BB72DCD876F9}" type="presOf" srcId="{1A2090C7-092A-E144-AC58-9D7473B4CFFD}" destId="{5D7CA9B6-FA57-4249-BA15-1EE52C1BEF80}" srcOrd="1" destOrd="0" presId="urn:microsoft.com/office/officeart/2005/8/layout/orgChart1"/>
    <dgm:cxn modelId="{DC89FF9D-95A5-4A34-8E99-7332CE85A3FB}" type="presOf" srcId="{90ACBE38-F1BA-9C44-87DB-6F0616F2B773}" destId="{261A0815-6086-9343-BDEF-8129B59DFFE7}" srcOrd="1" destOrd="0" presId="urn:microsoft.com/office/officeart/2005/8/layout/orgChart1"/>
    <dgm:cxn modelId="{5C628DC3-2F95-44C6-8C61-73DD87315C01}" type="presOf" srcId="{DDE99354-DD21-0B4B-B7B4-279D242328A0}" destId="{92BF26FF-7A1F-3946-8C3E-F8D7DD649311}" srcOrd="1" destOrd="0" presId="urn:microsoft.com/office/officeart/2005/8/layout/orgChart1"/>
    <dgm:cxn modelId="{E52EF3BC-6669-054E-BFE3-84C276215F42}" srcId="{32D7DC64-EE34-8047-9443-7F19C2D9AD88}" destId="{1A2090C7-092A-E144-AC58-9D7473B4CFFD}" srcOrd="4" destOrd="0" parTransId="{834861A2-09DF-7C4D-A2BD-C47061201A67}" sibTransId="{3C52A42C-89E6-C34A-8CE4-B57F5BAEAD1A}"/>
    <dgm:cxn modelId="{B993F0D1-8BF7-4FC2-B8B8-B082AF1B9A64}" type="presOf" srcId="{834861A2-09DF-7C4D-A2BD-C47061201A67}" destId="{E1FCB32A-E5FC-1C43-A3B7-B3DD99BBFEC7}" srcOrd="0" destOrd="0" presId="urn:microsoft.com/office/officeart/2005/8/layout/orgChart1"/>
    <dgm:cxn modelId="{27689CCB-F032-45D3-A057-09FD298F7F50}" type="presOf" srcId="{CE35178C-6C5E-1E48-B994-BDB13F90949B}" destId="{91C59E6F-D7B3-8548-A858-E4BBEBC23E71}" srcOrd="0" destOrd="0" presId="urn:microsoft.com/office/officeart/2005/8/layout/orgChart1"/>
    <dgm:cxn modelId="{D9D207B6-A785-4D1E-B088-1996921C804D}" type="presOf" srcId="{B9FF4A19-40C9-3A4A-908C-3069BC6F8F55}" destId="{F0503D74-C989-DC44-85EA-AC1FB8BAA7FA}" srcOrd="0" destOrd="0" presId="urn:microsoft.com/office/officeart/2005/8/layout/orgChart1"/>
    <dgm:cxn modelId="{C4E3E77F-F410-4AD5-95E5-45623C96794D}" type="presOf" srcId="{32D7DC64-EE34-8047-9443-7F19C2D9AD88}" destId="{E24D25ED-1A32-B049-BAE9-67A26820EA13}" srcOrd="1" destOrd="0" presId="urn:microsoft.com/office/officeart/2005/8/layout/orgChart1"/>
    <dgm:cxn modelId="{C92715D5-6D7C-4063-AA2A-1367EAC1311A}" type="presOf" srcId="{1A2090C7-092A-E144-AC58-9D7473B4CFFD}" destId="{CB7BB626-D920-5540-A2E6-BA1871BB4924}" srcOrd="0" destOrd="0" presId="urn:microsoft.com/office/officeart/2005/8/layout/orgChart1"/>
    <dgm:cxn modelId="{6C5D773C-018A-48E0-B26C-337C94A75374}" type="presOf" srcId="{90ACBE38-F1BA-9C44-87DB-6F0616F2B773}" destId="{D46C0B40-2558-7E40-B4E0-BF6313388925}" srcOrd="0" destOrd="0" presId="urn:microsoft.com/office/officeart/2005/8/layout/orgChart1"/>
    <dgm:cxn modelId="{74EB8F5C-D4FF-43BE-905C-4DF388C1D405}" type="presOf" srcId="{CE35178C-6C5E-1E48-B994-BDB13F90949B}" destId="{90F39CA8-AF2A-674D-A8D5-2D418C072A99}" srcOrd="1" destOrd="0" presId="urn:microsoft.com/office/officeart/2005/8/layout/orgChart1"/>
    <dgm:cxn modelId="{DA52FF77-C292-40F4-AA6F-3478785F1AD3}" type="presParOf" srcId="{F0503D74-C989-DC44-85EA-AC1FB8BAA7FA}" destId="{6E08E4A6-A1B7-E949-A924-AE3CD6679C77}" srcOrd="0" destOrd="0" presId="urn:microsoft.com/office/officeart/2005/8/layout/orgChart1"/>
    <dgm:cxn modelId="{0B4C0035-DC16-42BA-AE9C-279BCA806849}" type="presParOf" srcId="{6E08E4A6-A1B7-E949-A924-AE3CD6679C77}" destId="{50E1FBE1-1179-B341-85E5-9F28B7FE6AC5}" srcOrd="0" destOrd="0" presId="urn:microsoft.com/office/officeart/2005/8/layout/orgChart1"/>
    <dgm:cxn modelId="{C2D003D3-9878-4EAF-A421-0A1602EBDA6F}" type="presParOf" srcId="{50E1FBE1-1179-B341-85E5-9F28B7FE6AC5}" destId="{97169AA2-1821-7744-BF5E-55CD86917F9A}" srcOrd="0" destOrd="0" presId="urn:microsoft.com/office/officeart/2005/8/layout/orgChart1"/>
    <dgm:cxn modelId="{4CE1E984-F4E8-4C1B-9BDB-7A2A0ABE3311}" type="presParOf" srcId="{50E1FBE1-1179-B341-85E5-9F28B7FE6AC5}" destId="{E24D25ED-1A32-B049-BAE9-67A26820EA13}" srcOrd="1" destOrd="0" presId="urn:microsoft.com/office/officeart/2005/8/layout/orgChart1"/>
    <dgm:cxn modelId="{45F79A15-BAB6-4C59-A0D2-0CC3E9342F8A}" type="presParOf" srcId="{6E08E4A6-A1B7-E949-A924-AE3CD6679C77}" destId="{4F7B9D05-3DD2-3D4E-85B1-39E450DDAB8B}" srcOrd="1" destOrd="0" presId="urn:microsoft.com/office/officeart/2005/8/layout/orgChart1"/>
    <dgm:cxn modelId="{10421FB2-86D7-4D20-A3C2-2FC2F3B3EEAD}" type="presParOf" srcId="{4F7B9D05-3DD2-3D4E-85B1-39E450DDAB8B}" destId="{F420AEAF-59E8-5E4C-AF8B-AD8804D162F8}" srcOrd="0" destOrd="0" presId="urn:microsoft.com/office/officeart/2005/8/layout/orgChart1"/>
    <dgm:cxn modelId="{1C5899CC-A864-4FE4-A288-8A26B960BABA}" type="presParOf" srcId="{4F7B9D05-3DD2-3D4E-85B1-39E450DDAB8B}" destId="{874CD7DD-3A5B-2542-971C-25D7DAA7C085}" srcOrd="1" destOrd="0" presId="urn:microsoft.com/office/officeart/2005/8/layout/orgChart1"/>
    <dgm:cxn modelId="{A6C9B1A5-F842-4381-B618-5776376D17D0}" type="presParOf" srcId="{874CD7DD-3A5B-2542-971C-25D7DAA7C085}" destId="{7BB72FF2-FBAE-4246-AB97-DB4AC63865A0}" srcOrd="0" destOrd="0" presId="urn:microsoft.com/office/officeart/2005/8/layout/orgChart1"/>
    <dgm:cxn modelId="{36EC415C-DF53-41CA-88A4-E4811647B2B5}" type="presParOf" srcId="{7BB72FF2-FBAE-4246-AB97-DB4AC63865A0}" destId="{F347AAAA-0959-4B40-BA9B-14ABFDD2D2EF}" srcOrd="0" destOrd="0" presId="urn:microsoft.com/office/officeart/2005/8/layout/orgChart1"/>
    <dgm:cxn modelId="{F5FB5B19-26DD-4BF9-9FEC-50ED70704307}" type="presParOf" srcId="{7BB72FF2-FBAE-4246-AB97-DB4AC63865A0}" destId="{92BF26FF-7A1F-3946-8C3E-F8D7DD649311}" srcOrd="1" destOrd="0" presId="urn:microsoft.com/office/officeart/2005/8/layout/orgChart1"/>
    <dgm:cxn modelId="{AC61D906-C36A-4BD5-AE00-991FAD280F98}" type="presParOf" srcId="{874CD7DD-3A5B-2542-971C-25D7DAA7C085}" destId="{03784A15-FCE5-F04F-8F78-A7783F8A2A0B}" srcOrd="1" destOrd="0" presId="urn:microsoft.com/office/officeart/2005/8/layout/orgChart1"/>
    <dgm:cxn modelId="{177B7C54-4910-4D9A-8DB2-79863EC41C5C}" type="presParOf" srcId="{874CD7DD-3A5B-2542-971C-25D7DAA7C085}" destId="{E2423510-E92D-4E42-A4FE-861F6C81A967}" srcOrd="2" destOrd="0" presId="urn:microsoft.com/office/officeart/2005/8/layout/orgChart1"/>
    <dgm:cxn modelId="{8F93DA70-86B4-4CD4-BD3F-599050B044CF}" type="presParOf" srcId="{4F7B9D05-3DD2-3D4E-85B1-39E450DDAB8B}" destId="{78B90FB1-0C49-3842-84A1-6AC243CC3B88}" srcOrd="2" destOrd="0" presId="urn:microsoft.com/office/officeart/2005/8/layout/orgChart1"/>
    <dgm:cxn modelId="{D8586A68-453D-4942-9B2F-B8C990B6B8A2}" type="presParOf" srcId="{4F7B9D05-3DD2-3D4E-85B1-39E450DDAB8B}" destId="{BB020523-7006-2444-B1AB-C77C2EB4FF93}" srcOrd="3" destOrd="0" presId="urn:microsoft.com/office/officeart/2005/8/layout/orgChart1"/>
    <dgm:cxn modelId="{9614AA38-5AA4-4E59-86C3-AEB6E8BC1C05}" type="presParOf" srcId="{BB020523-7006-2444-B1AB-C77C2EB4FF93}" destId="{A2ED118F-3216-0147-AD72-513D20390A50}" srcOrd="0" destOrd="0" presId="urn:microsoft.com/office/officeart/2005/8/layout/orgChart1"/>
    <dgm:cxn modelId="{F2A14D24-E2DB-4CC4-B9B3-E2D397D2F7E7}" type="presParOf" srcId="{A2ED118F-3216-0147-AD72-513D20390A50}" destId="{91C59E6F-D7B3-8548-A858-E4BBEBC23E71}" srcOrd="0" destOrd="0" presId="urn:microsoft.com/office/officeart/2005/8/layout/orgChart1"/>
    <dgm:cxn modelId="{719EF865-97D9-4F19-804C-8F9AB0196BF3}" type="presParOf" srcId="{A2ED118F-3216-0147-AD72-513D20390A50}" destId="{90F39CA8-AF2A-674D-A8D5-2D418C072A99}" srcOrd="1" destOrd="0" presId="urn:microsoft.com/office/officeart/2005/8/layout/orgChart1"/>
    <dgm:cxn modelId="{5DCE52F3-4796-46FF-912C-F5590904091B}" type="presParOf" srcId="{BB020523-7006-2444-B1AB-C77C2EB4FF93}" destId="{5837FB16-9125-BB44-9EE3-E0ECA391F775}" srcOrd="1" destOrd="0" presId="urn:microsoft.com/office/officeart/2005/8/layout/orgChart1"/>
    <dgm:cxn modelId="{6D8C9500-61EA-40F0-B5AD-FF3FBDD966EB}" type="presParOf" srcId="{BB020523-7006-2444-B1AB-C77C2EB4FF93}" destId="{CCF96242-9777-C749-B51C-355087928197}" srcOrd="2" destOrd="0" presId="urn:microsoft.com/office/officeart/2005/8/layout/orgChart1"/>
    <dgm:cxn modelId="{B2916BDC-BA25-4CDA-8FF1-5D92F1E7E325}" type="presParOf" srcId="{4F7B9D05-3DD2-3D4E-85B1-39E450DDAB8B}" destId="{8ADAA9DA-6F77-7F4C-90D3-8E22C3C9A052}" srcOrd="4" destOrd="0" presId="urn:microsoft.com/office/officeart/2005/8/layout/orgChart1"/>
    <dgm:cxn modelId="{C0D5432D-D1AF-42DD-A3F4-78CD2025FB8C}" type="presParOf" srcId="{4F7B9D05-3DD2-3D4E-85B1-39E450DDAB8B}" destId="{E6A29DBC-4CDC-FA4E-A56E-97DED842028B}" srcOrd="5" destOrd="0" presId="urn:microsoft.com/office/officeart/2005/8/layout/orgChart1"/>
    <dgm:cxn modelId="{946EA0E4-4172-40ED-8B27-51C64C994445}" type="presParOf" srcId="{E6A29DBC-4CDC-FA4E-A56E-97DED842028B}" destId="{D101D393-7318-BC47-A7B3-F53D20AF8EC1}" srcOrd="0" destOrd="0" presId="urn:microsoft.com/office/officeart/2005/8/layout/orgChart1"/>
    <dgm:cxn modelId="{CFB6C2E3-9EC3-4B7D-BFB4-9949AC42D005}" type="presParOf" srcId="{D101D393-7318-BC47-A7B3-F53D20AF8EC1}" destId="{D46C0B40-2558-7E40-B4E0-BF6313388925}" srcOrd="0" destOrd="0" presId="urn:microsoft.com/office/officeart/2005/8/layout/orgChart1"/>
    <dgm:cxn modelId="{8DA33593-B4DC-4E1A-B729-E56321260502}" type="presParOf" srcId="{D101D393-7318-BC47-A7B3-F53D20AF8EC1}" destId="{261A0815-6086-9343-BDEF-8129B59DFFE7}" srcOrd="1" destOrd="0" presId="urn:microsoft.com/office/officeart/2005/8/layout/orgChart1"/>
    <dgm:cxn modelId="{A456F741-DF64-449B-889E-5179EA02DB2A}" type="presParOf" srcId="{E6A29DBC-4CDC-FA4E-A56E-97DED842028B}" destId="{F98E40BC-7B07-624C-A792-E4790E12EA89}" srcOrd="1" destOrd="0" presId="urn:microsoft.com/office/officeart/2005/8/layout/orgChart1"/>
    <dgm:cxn modelId="{46B4AA36-5D45-4EB6-987C-16BB16A22C18}" type="presParOf" srcId="{E6A29DBC-4CDC-FA4E-A56E-97DED842028B}" destId="{D5912EF6-8EA9-5347-9C4A-C63B73B3CB95}" srcOrd="2" destOrd="0" presId="urn:microsoft.com/office/officeart/2005/8/layout/orgChart1"/>
    <dgm:cxn modelId="{6F730E08-063D-45A6-8387-44822A880D58}" type="presParOf" srcId="{4F7B9D05-3DD2-3D4E-85B1-39E450DDAB8B}" destId="{D96D5D8A-0090-994F-A846-D369C4A97E8E}" srcOrd="6" destOrd="0" presId="urn:microsoft.com/office/officeart/2005/8/layout/orgChart1"/>
    <dgm:cxn modelId="{BC0C0470-3344-48BA-9899-5B34176BB4B6}" type="presParOf" srcId="{4F7B9D05-3DD2-3D4E-85B1-39E450DDAB8B}" destId="{7789EC2B-CACD-094C-91A0-9358B4BB3173}" srcOrd="7" destOrd="0" presId="urn:microsoft.com/office/officeart/2005/8/layout/orgChart1"/>
    <dgm:cxn modelId="{6421803C-671B-4BDC-9413-51137DA68007}" type="presParOf" srcId="{7789EC2B-CACD-094C-91A0-9358B4BB3173}" destId="{989AEE2A-4A07-724F-BC01-03C831AF5EB7}" srcOrd="0" destOrd="0" presId="urn:microsoft.com/office/officeart/2005/8/layout/orgChart1"/>
    <dgm:cxn modelId="{86E5D79C-E9D3-4CBD-9536-3D96AD26DC1B}" type="presParOf" srcId="{989AEE2A-4A07-724F-BC01-03C831AF5EB7}" destId="{A2057261-9A9B-6B44-AE9C-09B0F747BB26}" srcOrd="0" destOrd="0" presId="urn:microsoft.com/office/officeart/2005/8/layout/orgChart1"/>
    <dgm:cxn modelId="{89282B77-B043-48A9-A405-E98C511E913E}" type="presParOf" srcId="{989AEE2A-4A07-724F-BC01-03C831AF5EB7}" destId="{CBB67289-20F4-6040-893B-890DF12AD13B}" srcOrd="1" destOrd="0" presId="urn:microsoft.com/office/officeart/2005/8/layout/orgChart1"/>
    <dgm:cxn modelId="{5804D69F-D852-4810-9B9F-6509AA011040}" type="presParOf" srcId="{7789EC2B-CACD-094C-91A0-9358B4BB3173}" destId="{7C5F1139-95B9-FB49-8115-D8715A5C6DB8}" srcOrd="1" destOrd="0" presId="urn:microsoft.com/office/officeart/2005/8/layout/orgChart1"/>
    <dgm:cxn modelId="{AD25F231-E6C5-43B1-B668-5C4A68B8B21E}" type="presParOf" srcId="{7789EC2B-CACD-094C-91A0-9358B4BB3173}" destId="{9BAD1C73-2725-8642-8B8F-84653FECF9E8}" srcOrd="2" destOrd="0" presId="urn:microsoft.com/office/officeart/2005/8/layout/orgChart1"/>
    <dgm:cxn modelId="{30675DBD-C5A8-464F-8668-529F865C4122}" type="presParOf" srcId="{4F7B9D05-3DD2-3D4E-85B1-39E450DDAB8B}" destId="{E1FCB32A-E5FC-1C43-A3B7-B3DD99BBFEC7}" srcOrd="8" destOrd="0" presId="urn:microsoft.com/office/officeart/2005/8/layout/orgChart1"/>
    <dgm:cxn modelId="{36378D6C-42CC-4B92-8B63-8533328FEC4A}" type="presParOf" srcId="{4F7B9D05-3DD2-3D4E-85B1-39E450DDAB8B}" destId="{0AD98241-3AED-8C42-A853-0072208A7E78}" srcOrd="9" destOrd="0" presId="urn:microsoft.com/office/officeart/2005/8/layout/orgChart1"/>
    <dgm:cxn modelId="{51BD1E62-314F-4083-8338-097BCAD7817A}" type="presParOf" srcId="{0AD98241-3AED-8C42-A853-0072208A7E78}" destId="{789A7A86-41C0-AA4B-8680-FD0E5AC1C109}" srcOrd="0" destOrd="0" presId="urn:microsoft.com/office/officeart/2005/8/layout/orgChart1"/>
    <dgm:cxn modelId="{B5B1462E-5DD8-4F78-8051-0D98F7F3828A}" type="presParOf" srcId="{789A7A86-41C0-AA4B-8680-FD0E5AC1C109}" destId="{CB7BB626-D920-5540-A2E6-BA1871BB4924}" srcOrd="0" destOrd="0" presId="urn:microsoft.com/office/officeart/2005/8/layout/orgChart1"/>
    <dgm:cxn modelId="{5091B218-397A-49FE-BFE3-8F7D82865E4E}" type="presParOf" srcId="{789A7A86-41C0-AA4B-8680-FD0E5AC1C109}" destId="{5D7CA9B6-FA57-4249-BA15-1EE52C1BEF80}" srcOrd="1" destOrd="0" presId="urn:microsoft.com/office/officeart/2005/8/layout/orgChart1"/>
    <dgm:cxn modelId="{B493A1F7-D31A-4141-92C5-3D6C5ADE5588}" type="presParOf" srcId="{0AD98241-3AED-8C42-A853-0072208A7E78}" destId="{03A4D648-D31E-0643-B1D3-0FADE1A5D9BC}" srcOrd="1" destOrd="0" presId="urn:microsoft.com/office/officeart/2005/8/layout/orgChart1"/>
    <dgm:cxn modelId="{49B61BBF-485B-4BB2-80A0-BFCB14DCACA1}" type="presParOf" srcId="{0AD98241-3AED-8C42-A853-0072208A7E78}" destId="{99990E6B-3653-8847-8808-7EB44B7E7343}" srcOrd="2" destOrd="0" presId="urn:microsoft.com/office/officeart/2005/8/layout/orgChart1"/>
    <dgm:cxn modelId="{6FC2FC8D-65EC-4D48-9C1D-9C2CE43DC401}" type="presParOf" srcId="{6E08E4A6-A1B7-E949-A924-AE3CD6679C77}" destId="{672C7373-A915-7344-8548-B8264AC50BC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CB32A-E5FC-1C43-A3B7-B3DD99BBFEC7}">
      <dsp:nvSpPr>
        <dsp:cNvPr id="0" name=""/>
        <dsp:cNvSpPr/>
      </dsp:nvSpPr>
      <dsp:spPr>
        <a:xfrm>
          <a:off x="4216078" y="2327614"/>
          <a:ext cx="3493550" cy="303159"/>
        </a:xfrm>
        <a:custGeom>
          <a:avLst/>
          <a:gdLst/>
          <a:ahLst/>
          <a:cxnLst/>
          <a:rect l="0" t="0" r="0" b="0"/>
          <a:pathLst>
            <a:path>
              <a:moveTo>
                <a:pt x="0" y="0"/>
              </a:moveTo>
              <a:lnTo>
                <a:pt x="0" y="151579"/>
              </a:lnTo>
              <a:lnTo>
                <a:pt x="3493550" y="151579"/>
              </a:lnTo>
              <a:lnTo>
                <a:pt x="3493550" y="303159"/>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96D5D8A-0090-994F-A846-D369C4A97E8E}">
      <dsp:nvSpPr>
        <dsp:cNvPr id="0" name=""/>
        <dsp:cNvSpPr/>
      </dsp:nvSpPr>
      <dsp:spPr>
        <a:xfrm>
          <a:off x="4216078" y="2327614"/>
          <a:ext cx="1746775" cy="303159"/>
        </a:xfrm>
        <a:custGeom>
          <a:avLst/>
          <a:gdLst/>
          <a:ahLst/>
          <a:cxnLst/>
          <a:rect l="0" t="0" r="0" b="0"/>
          <a:pathLst>
            <a:path>
              <a:moveTo>
                <a:pt x="0" y="0"/>
              </a:moveTo>
              <a:lnTo>
                <a:pt x="0" y="151579"/>
              </a:lnTo>
              <a:lnTo>
                <a:pt x="1746775" y="151579"/>
              </a:lnTo>
              <a:lnTo>
                <a:pt x="1746775" y="303159"/>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ADAA9DA-6F77-7F4C-90D3-8E22C3C9A052}">
      <dsp:nvSpPr>
        <dsp:cNvPr id="0" name=""/>
        <dsp:cNvSpPr/>
      </dsp:nvSpPr>
      <dsp:spPr>
        <a:xfrm>
          <a:off x="4170358" y="2327614"/>
          <a:ext cx="91440" cy="303159"/>
        </a:xfrm>
        <a:custGeom>
          <a:avLst/>
          <a:gdLst/>
          <a:ahLst/>
          <a:cxnLst/>
          <a:rect l="0" t="0" r="0" b="0"/>
          <a:pathLst>
            <a:path>
              <a:moveTo>
                <a:pt x="45720" y="0"/>
              </a:moveTo>
              <a:lnTo>
                <a:pt x="45720" y="303159"/>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8B90FB1-0C49-3842-84A1-6AC243CC3B88}">
      <dsp:nvSpPr>
        <dsp:cNvPr id="0" name=""/>
        <dsp:cNvSpPr/>
      </dsp:nvSpPr>
      <dsp:spPr>
        <a:xfrm>
          <a:off x="2469303" y="2327614"/>
          <a:ext cx="1746775" cy="303159"/>
        </a:xfrm>
        <a:custGeom>
          <a:avLst/>
          <a:gdLst/>
          <a:ahLst/>
          <a:cxnLst/>
          <a:rect l="0" t="0" r="0" b="0"/>
          <a:pathLst>
            <a:path>
              <a:moveTo>
                <a:pt x="1746775" y="0"/>
              </a:moveTo>
              <a:lnTo>
                <a:pt x="1746775" y="151579"/>
              </a:lnTo>
              <a:lnTo>
                <a:pt x="0" y="151579"/>
              </a:lnTo>
              <a:lnTo>
                <a:pt x="0" y="303159"/>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420AEAF-59E8-5E4C-AF8B-AD8804D162F8}">
      <dsp:nvSpPr>
        <dsp:cNvPr id="0" name=""/>
        <dsp:cNvSpPr/>
      </dsp:nvSpPr>
      <dsp:spPr>
        <a:xfrm>
          <a:off x="722528" y="2327614"/>
          <a:ext cx="3493550" cy="303159"/>
        </a:xfrm>
        <a:custGeom>
          <a:avLst/>
          <a:gdLst/>
          <a:ahLst/>
          <a:cxnLst/>
          <a:rect l="0" t="0" r="0" b="0"/>
          <a:pathLst>
            <a:path>
              <a:moveTo>
                <a:pt x="3493550" y="0"/>
              </a:moveTo>
              <a:lnTo>
                <a:pt x="3493550" y="151579"/>
              </a:lnTo>
              <a:lnTo>
                <a:pt x="0" y="151579"/>
              </a:lnTo>
              <a:lnTo>
                <a:pt x="0" y="303159"/>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169AA2-1821-7744-BF5E-55CD86917F9A}">
      <dsp:nvSpPr>
        <dsp:cNvPr id="0" name=""/>
        <dsp:cNvSpPr/>
      </dsp:nvSpPr>
      <dsp:spPr>
        <a:xfrm>
          <a:off x="3494270" y="1605806"/>
          <a:ext cx="1443615" cy="72180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HTRC Executive Mgmt</a:t>
          </a:r>
          <a:endParaRPr lang="en-US" sz="1600" kern="1200" dirty="0"/>
        </a:p>
      </dsp:txBody>
      <dsp:txXfrm>
        <a:off x="3494270" y="1605806"/>
        <a:ext cx="1443615" cy="721807"/>
      </dsp:txXfrm>
    </dsp:sp>
    <dsp:sp modelId="{F347AAAA-0959-4B40-BA9B-14ABFDD2D2EF}">
      <dsp:nvSpPr>
        <dsp:cNvPr id="0" name=""/>
        <dsp:cNvSpPr/>
      </dsp:nvSpPr>
      <dsp:spPr>
        <a:xfrm>
          <a:off x="720" y="2630774"/>
          <a:ext cx="1443615" cy="721807"/>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Administrative Support</a:t>
          </a:r>
          <a:endParaRPr lang="en-US" sz="1600" kern="1200" dirty="0"/>
        </a:p>
      </dsp:txBody>
      <dsp:txXfrm>
        <a:off x="720" y="2630774"/>
        <a:ext cx="1443615" cy="721807"/>
      </dsp:txXfrm>
    </dsp:sp>
    <dsp:sp modelId="{91C59E6F-D7B3-8548-A858-E4BBEBC23E71}">
      <dsp:nvSpPr>
        <dsp:cNvPr id="0" name=""/>
        <dsp:cNvSpPr/>
      </dsp:nvSpPr>
      <dsp:spPr>
        <a:xfrm>
          <a:off x="1747495" y="2630774"/>
          <a:ext cx="1443615" cy="721807"/>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Core Development</a:t>
          </a:r>
          <a:endParaRPr lang="en-US" sz="1600" kern="1200" dirty="0"/>
        </a:p>
      </dsp:txBody>
      <dsp:txXfrm>
        <a:off x="1747495" y="2630774"/>
        <a:ext cx="1443615" cy="721807"/>
      </dsp:txXfrm>
    </dsp:sp>
    <dsp:sp modelId="{D46C0B40-2558-7E40-B4E0-BF6313388925}">
      <dsp:nvSpPr>
        <dsp:cNvPr id="0" name=""/>
        <dsp:cNvSpPr/>
      </dsp:nvSpPr>
      <dsp:spPr>
        <a:xfrm>
          <a:off x="3494270" y="2630774"/>
          <a:ext cx="1443615" cy="721807"/>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Advanced Research</a:t>
          </a:r>
          <a:endParaRPr lang="en-US" sz="1600" kern="1200" dirty="0"/>
        </a:p>
      </dsp:txBody>
      <dsp:txXfrm>
        <a:off x="3494270" y="2630774"/>
        <a:ext cx="1443615" cy="721807"/>
      </dsp:txXfrm>
    </dsp:sp>
    <dsp:sp modelId="{A2057261-9A9B-6B44-AE9C-09B0F747BB26}">
      <dsp:nvSpPr>
        <dsp:cNvPr id="0" name=""/>
        <dsp:cNvSpPr/>
      </dsp:nvSpPr>
      <dsp:spPr>
        <a:xfrm>
          <a:off x="5241045" y="2630774"/>
          <a:ext cx="1443615" cy="721807"/>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Advanced Collaborative Support</a:t>
          </a:r>
          <a:endParaRPr lang="en-US" sz="1600" kern="1200" dirty="0"/>
        </a:p>
      </dsp:txBody>
      <dsp:txXfrm>
        <a:off x="5241045" y="2630774"/>
        <a:ext cx="1443615" cy="721807"/>
      </dsp:txXfrm>
    </dsp:sp>
    <dsp:sp modelId="{CB7BB626-D920-5540-A2E6-BA1871BB4924}">
      <dsp:nvSpPr>
        <dsp:cNvPr id="0" name=""/>
        <dsp:cNvSpPr/>
      </dsp:nvSpPr>
      <dsp:spPr>
        <a:xfrm>
          <a:off x="6987820" y="2630774"/>
          <a:ext cx="1443615" cy="721807"/>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Scholarly Commons</a:t>
          </a:r>
          <a:endParaRPr lang="en-US" sz="1600" kern="1200" dirty="0"/>
        </a:p>
      </dsp:txBody>
      <dsp:txXfrm>
        <a:off x="6987820" y="2630774"/>
        <a:ext cx="1443615" cy="72180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EF8ED3-D9C1-4470-A933-BED7493F4144}" type="datetimeFigureOut">
              <a:rPr lang="en-US" smtClean="0"/>
              <a:t>11/25/2016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A0EFEB-5C70-478C-93C0-588E6E298FC5}" type="slidenum">
              <a:rPr lang="en-US" smtClean="0"/>
              <a:t>‹#›</a:t>
            </a:fld>
            <a:endParaRPr lang="en-US"/>
          </a:p>
        </p:txBody>
      </p:sp>
    </p:spTree>
    <p:extLst>
      <p:ext uri="{BB962C8B-B14F-4D97-AF65-F5344CB8AC3E}">
        <p14:creationId xmlns:p14="http://schemas.microsoft.com/office/powerpoint/2010/main" val="206269415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9D07F0-B89D-493F-ACA0-BB4727EEC28F}" type="datetimeFigureOut">
              <a:rPr lang="en-US" smtClean="0"/>
              <a:t>11/25/2016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BF901C-BBB6-4172-BE3E-6890610CE902}" type="slidenum">
              <a:rPr lang="en-US" smtClean="0"/>
              <a:t>‹#›</a:t>
            </a:fld>
            <a:endParaRPr lang="en-US"/>
          </a:p>
        </p:txBody>
      </p:sp>
    </p:spTree>
    <p:extLst>
      <p:ext uri="{BB962C8B-B14F-4D97-AF65-F5344CB8AC3E}">
        <p14:creationId xmlns:p14="http://schemas.microsoft.com/office/powerpoint/2010/main" val="39280430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AB311B-BDAF-BB42-8768-5A1974F75D17}" type="slidenum">
              <a:rPr lang="en-US" smtClean="0">
                <a:solidFill>
                  <a:prstClr val="black"/>
                </a:solidFill>
              </a:rPr>
              <a:pPr/>
              <a:t>1</a:t>
            </a:fld>
            <a:endParaRPr lang="en-US" dirty="0">
              <a:solidFill>
                <a:prstClr val="black"/>
              </a:solidFill>
            </a:endParaRPr>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944084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Shape 5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7" name="Shape 5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91666"/>
              <a:buFont typeface="Arial"/>
              <a:buNone/>
            </a:pPr>
            <a:r>
              <a:rPr lang="en-US"/>
              <a:t>updated 11/3/2016</a:t>
            </a:r>
          </a:p>
          <a:p>
            <a:pPr lvl="0">
              <a:spcBef>
                <a:spcPts val="0"/>
              </a:spcBef>
              <a:buNone/>
            </a:pPr>
            <a:endParaRPr/>
          </a:p>
        </p:txBody>
      </p:sp>
      <p:sp>
        <p:nvSpPr>
          <p:cNvPr id="558" name="Shape 558"/>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12</a:t>
            </a:fld>
            <a:endParaRPr lang="en-US"/>
          </a:p>
        </p:txBody>
      </p:sp>
    </p:spTree>
    <p:extLst>
      <p:ext uri="{BB962C8B-B14F-4D97-AF65-F5344CB8AC3E}">
        <p14:creationId xmlns:p14="http://schemas.microsoft.com/office/powerpoint/2010/main" val="2183184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5EBF901C-BBB6-4172-BE3E-6890610CE902}" type="slidenum">
              <a:rPr lang="en-US" smtClean="0"/>
              <a:t>13</a:t>
            </a:fld>
            <a:endParaRPr lang="en-US"/>
          </a:p>
        </p:txBody>
      </p:sp>
    </p:spTree>
    <p:extLst>
      <p:ext uri="{BB962C8B-B14F-4D97-AF65-F5344CB8AC3E}">
        <p14:creationId xmlns:p14="http://schemas.microsoft.com/office/powerpoint/2010/main" val="3424624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5" name="Shape 50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lvl="0" rtl="0">
              <a:spcBef>
                <a:spcPts val="0"/>
              </a:spcBef>
              <a:buSzPct val="91666"/>
              <a:buNone/>
            </a:pPr>
            <a:r>
              <a:rPr lang="en-US"/>
              <a:t>updated 11/2/2016</a:t>
            </a:r>
          </a:p>
          <a:p>
            <a:pPr lvl="0" rtl="0">
              <a:spcBef>
                <a:spcPts val="0"/>
              </a:spcBef>
              <a:buSzPct val="91666"/>
              <a:buNone/>
            </a:pPr>
            <a:endParaRPr/>
          </a:p>
        </p:txBody>
      </p:sp>
      <p:sp>
        <p:nvSpPr>
          <p:cNvPr id="506" name="Shape 50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46948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1" name="Shape 5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91666"/>
              <a:buFont typeface="Arial"/>
              <a:buNone/>
            </a:pPr>
            <a:r>
              <a:rPr lang="en-US"/>
              <a:t>updated 11/2/2016</a:t>
            </a:r>
          </a:p>
          <a:p>
            <a:pPr lvl="0">
              <a:spcBef>
                <a:spcPts val="0"/>
              </a:spcBef>
              <a:buNone/>
            </a:pPr>
            <a:endParaRPr/>
          </a:p>
        </p:txBody>
      </p:sp>
      <p:sp>
        <p:nvSpPr>
          <p:cNvPr id="512" name="Shape 512"/>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15</a:t>
            </a:fld>
            <a:endParaRPr lang="en-US"/>
          </a:p>
        </p:txBody>
      </p:sp>
    </p:spTree>
    <p:extLst>
      <p:ext uri="{BB962C8B-B14F-4D97-AF65-F5344CB8AC3E}">
        <p14:creationId xmlns:p14="http://schemas.microsoft.com/office/powerpoint/2010/main" val="1770190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a:t>updated 11/2/2016</a:t>
            </a:r>
          </a:p>
        </p:txBody>
      </p:sp>
      <p:sp>
        <p:nvSpPr>
          <p:cNvPr id="524" name="Shape 5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2151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I’d like to spend</a:t>
            </a:r>
            <a:r>
              <a:rPr lang="en-US" baseline="0" dirty="0" smtClean="0"/>
              <a:t> some time now putting or locating </a:t>
            </a:r>
            <a:r>
              <a:rPr lang="en-US" baseline="0" dirty="0" err="1" smtClean="0"/>
              <a:t>HathiTrust</a:t>
            </a:r>
            <a:r>
              <a:rPr lang="en-US" baseline="0" dirty="0" smtClean="0"/>
              <a:t> and the </a:t>
            </a:r>
            <a:r>
              <a:rPr lang="en-US" baseline="0" dirty="0" err="1" smtClean="0"/>
              <a:t>HathiTrust</a:t>
            </a:r>
            <a:r>
              <a:rPr lang="en-US" baseline="0" dirty="0" smtClean="0"/>
              <a:t> Research Center in the broader context of textual analysis in general over the years to get a sort of thousand-foot view of what it is that we are now accomplishing.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Numerous projects were begun in the 1990s and early 2000s, including digitization of printed volumes on a larger scale (for instance in the Making of American project at the University of Michigan and Cornell). These projects and the resources they made available were the beginnings of, or gave rise to Digital Humanities – humanities study that leveraged or were influenced by the digitization of materials.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early days of digitization, in the 1990s in particular, were about developing standards for digitization, experimenting with work at scale, but nothing comprehensive was undertaken except with respect to digitizing perhaps an entire collection of papers or a small set of resources.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As digitization and digital humanities projects have progressed, there have been efforts to link initiatives together to provide</a:t>
            </a:r>
            <a:r>
              <a:rPr lang="en-US" sz="1200" kern="1200" baseline="0" dirty="0" smtClean="0">
                <a:solidFill>
                  <a:schemeClr val="tx1"/>
                </a:solidFill>
                <a:latin typeface="+mn-lt"/>
                <a:ea typeface="+mn-ea"/>
                <a:cs typeface="+mn-cs"/>
              </a:rPr>
              <a:t> a research corpus that is more comprehensive. The </a:t>
            </a:r>
            <a:r>
              <a:rPr lang="en-US" sz="1200" kern="1200" dirty="0" smtClean="0">
                <a:solidFill>
                  <a:schemeClr val="tx1"/>
                </a:solidFill>
                <a:latin typeface="+mn-lt"/>
                <a:ea typeface="+mn-ea"/>
                <a:cs typeface="+mn-cs"/>
              </a:rPr>
              <a:t>NINES</a:t>
            </a:r>
            <a:r>
              <a:rPr lang="en-US" sz="1200" kern="1200" dirty="0" smtClean="0">
                <a:solidFill>
                  <a:schemeClr val="tx1"/>
                </a:solidFill>
                <a:effectLst/>
                <a:latin typeface="+mn-lt"/>
                <a:ea typeface="+mn-ea"/>
                <a:cs typeface="+mn-cs"/>
              </a:rPr>
              <a:t> project,</a:t>
            </a:r>
            <a:r>
              <a:rPr lang="en-US" sz="1200" kern="1200" baseline="0" dirty="0" smtClean="0">
                <a:solidFill>
                  <a:schemeClr val="tx1"/>
                </a:solidFill>
                <a:effectLst/>
                <a:latin typeface="+mn-lt"/>
                <a:ea typeface="+mn-ea"/>
                <a:cs typeface="+mn-cs"/>
              </a:rPr>
              <a:t> which </a:t>
            </a:r>
            <a:r>
              <a:rPr lang="en-US" sz="1200" kern="1200" dirty="0" smtClean="0">
                <a:solidFill>
                  <a:schemeClr val="tx1"/>
                </a:solidFill>
                <a:effectLst/>
                <a:latin typeface="+mn-lt"/>
                <a:ea typeface="+mn-ea"/>
                <a:cs typeface="+mn-cs"/>
              </a:rPr>
              <a:t>offers federated search of digital resources including targeted websites such as the Willa Cather Archive</a:t>
            </a:r>
            <a:r>
              <a:rPr lang="en-US" sz="1200" kern="1200" baseline="0" dirty="0" smtClean="0">
                <a:solidFill>
                  <a:schemeClr val="tx1"/>
                </a:solidFill>
                <a:effectLst/>
                <a:latin typeface="+mn-lt"/>
                <a:ea typeface="+mn-ea"/>
                <a:cs typeface="+mn-cs"/>
              </a:rPr>
              <a:t> and </a:t>
            </a:r>
            <a:r>
              <a:rPr lang="en-US" sz="1200" kern="1200" dirty="0" smtClean="0">
                <a:solidFill>
                  <a:schemeClr val="tx1"/>
                </a:solidFill>
                <a:effectLst/>
                <a:latin typeface="+mn-lt"/>
                <a:ea typeface="+mn-ea"/>
                <a:cs typeface="+mn-cs"/>
              </a:rPr>
              <a:t>British Women Romantic Poets,</a:t>
            </a:r>
            <a:r>
              <a:rPr lang="en-US" sz="1200" kern="1200" baseline="0" dirty="0" smtClean="0">
                <a:solidFill>
                  <a:schemeClr val="tx1"/>
                </a:solidFill>
                <a:effectLst/>
                <a:latin typeface="+mn-lt"/>
                <a:ea typeface="+mn-ea"/>
                <a:cs typeface="+mn-cs"/>
              </a:rPr>
              <a:t> is an example, and there are others.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indent="0">
              <a:buFont typeface="Arial"/>
              <a:buNone/>
            </a:pPr>
            <a:r>
              <a:rPr lang="en-US" sz="1200" kern="1200" dirty="0" smtClean="0">
                <a:solidFill>
                  <a:schemeClr val="tx1"/>
                </a:solidFill>
                <a:latin typeface="+mn-lt"/>
                <a:ea typeface="+mn-ea"/>
                <a:cs typeface="+mn-cs"/>
              </a:rPr>
              <a:t>Enter large-scale digitization</a:t>
            </a:r>
            <a:r>
              <a:rPr lang="en-US" sz="1200" kern="1200" baseline="0" dirty="0" smtClean="0">
                <a:solidFill>
                  <a:schemeClr val="tx1"/>
                </a:solidFill>
                <a:latin typeface="+mn-lt"/>
                <a:ea typeface="+mn-ea"/>
                <a:cs typeface="+mn-cs"/>
              </a:rPr>
              <a:t> and</a:t>
            </a:r>
            <a:r>
              <a:rPr lang="en-US" sz="1200" kern="1200" dirty="0" smtClean="0">
                <a:solidFill>
                  <a:schemeClr val="tx1"/>
                </a:solidFill>
                <a:latin typeface="+mn-lt"/>
                <a:ea typeface="+mn-ea"/>
                <a:cs typeface="+mn-cs"/>
              </a:rPr>
              <a:t> HathiTrust</a:t>
            </a:r>
          </a:p>
          <a:p>
            <a:pPr marL="0" indent="0">
              <a:buFont typeface="Arial"/>
              <a:buNone/>
            </a:pPr>
            <a:endParaRPr lang="en-US" sz="1200" kern="1200" dirty="0" smtClean="0">
              <a:solidFill>
                <a:schemeClr val="tx1"/>
              </a:solidFill>
              <a:latin typeface="+mn-lt"/>
              <a:ea typeface="+mn-ea"/>
              <a:cs typeface="+mn-cs"/>
            </a:endParaRPr>
          </a:p>
          <a:p>
            <a:pPr marL="0" indent="0">
              <a:buFont typeface="Arial"/>
              <a:buNone/>
            </a:pPr>
            <a:r>
              <a:rPr lang="en-US" sz="1200" kern="1200" dirty="0" smtClean="0">
                <a:solidFill>
                  <a:schemeClr val="tx1"/>
                </a:solidFill>
                <a:latin typeface="+mn-lt"/>
                <a:ea typeface="+mn-ea"/>
                <a:cs typeface="+mn-cs"/>
              </a:rPr>
              <a:t>New possibilities for computational research were introduced</a:t>
            </a:r>
            <a:r>
              <a:rPr lang="en-US" sz="1200" kern="1200" baseline="0" dirty="0" smtClean="0">
                <a:solidFill>
                  <a:schemeClr val="tx1"/>
                </a:solidFill>
                <a:latin typeface="+mn-lt"/>
                <a:ea typeface="+mn-ea"/>
                <a:cs typeface="+mn-cs"/>
              </a:rPr>
              <a:t> with initiatives to engage in </a:t>
            </a:r>
            <a:r>
              <a:rPr lang="en-US" sz="1200" kern="1200" dirty="0" smtClean="0">
                <a:solidFill>
                  <a:schemeClr val="tx1"/>
                </a:solidFill>
                <a:latin typeface="+mn-lt"/>
                <a:ea typeface="+mn-ea"/>
                <a:cs typeface="+mn-cs"/>
              </a:rPr>
              <a:t>digitization on a large-scale. From the beginning, these possibilities were seen by </a:t>
            </a:r>
            <a:r>
              <a:rPr lang="en-US" sz="1200" kern="1200" dirty="0" err="1" smtClean="0">
                <a:solidFill>
                  <a:schemeClr val="tx1"/>
                </a:solidFill>
                <a:latin typeface="+mn-lt"/>
                <a:ea typeface="+mn-ea"/>
                <a:cs typeface="+mn-cs"/>
              </a:rPr>
              <a:t>HathiTrust</a:t>
            </a:r>
            <a:r>
              <a:rPr lang="en-US" sz="1200" kern="1200" dirty="0" smtClean="0">
                <a:solidFill>
                  <a:schemeClr val="tx1"/>
                </a:solidFill>
                <a:latin typeface="+mn-lt"/>
                <a:ea typeface="+mn-ea"/>
                <a:cs typeface="+mn-cs"/>
              </a:rPr>
              <a:t>-participating institutions and one of earliest multi-institution </a:t>
            </a:r>
            <a:r>
              <a:rPr lang="en-US" sz="1200" kern="1200" dirty="0" err="1" smtClean="0">
                <a:solidFill>
                  <a:schemeClr val="tx1"/>
                </a:solidFill>
                <a:latin typeface="+mn-lt"/>
                <a:ea typeface="+mn-ea"/>
                <a:cs typeface="+mn-cs"/>
              </a:rPr>
              <a:t>HathiTrust</a:t>
            </a:r>
            <a:r>
              <a:rPr lang="en-US" sz="1200" kern="1200" dirty="0" smtClean="0">
                <a:solidFill>
                  <a:schemeClr val="tx1"/>
                </a:solidFill>
                <a:latin typeface="+mn-lt"/>
                <a:ea typeface="+mn-ea"/>
                <a:cs typeface="+mn-cs"/>
              </a:rPr>
              <a:t> working groups formed was to consider the development of a </a:t>
            </a:r>
            <a:r>
              <a:rPr lang="en-US" sz="1200" kern="1200" dirty="0" err="1" smtClean="0">
                <a:solidFill>
                  <a:schemeClr val="tx1"/>
                </a:solidFill>
                <a:latin typeface="+mn-lt"/>
                <a:ea typeface="+mn-ea"/>
                <a:cs typeface="+mn-cs"/>
              </a:rPr>
              <a:t>HathiTrust</a:t>
            </a:r>
            <a:r>
              <a:rPr lang="en-US" sz="1200" kern="1200" dirty="0" smtClean="0">
                <a:solidFill>
                  <a:schemeClr val="tx1"/>
                </a:solidFill>
                <a:latin typeface="+mn-lt"/>
                <a:ea typeface="+mn-ea"/>
                <a:cs typeface="+mn-cs"/>
              </a:rPr>
              <a:t> Research</a:t>
            </a:r>
            <a:r>
              <a:rPr lang="en-US" sz="1200" kern="1200" baseline="0" dirty="0" smtClean="0">
                <a:solidFill>
                  <a:schemeClr val="tx1"/>
                </a:solidFill>
                <a:latin typeface="+mn-lt"/>
                <a:ea typeface="+mn-ea"/>
                <a:cs typeface="+mn-cs"/>
              </a:rPr>
              <a:t> Center</a:t>
            </a:r>
            <a:r>
              <a:rPr lang="en-US" sz="1200" kern="1200" dirty="0" smtClean="0">
                <a:solidFill>
                  <a:schemeClr val="tx1"/>
                </a:solidFill>
                <a:latin typeface="+mn-lt"/>
                <a:ea typeface="+mn-ea"/>
                <a:cs typeface="+mn-cs"/>
              </a:rPr>
              <a:t>.</a:t>
            </a:r>
          </a:p>
          <a:p>
            <a:pPr marL="0" indent="0">
              <a:buFont typeface="Arial"/>
              <a:buNone/>
            </a:pPr>
            <a:endParaRPr lang="en-US" sz="1200" kern="1200" dirty="0" smtClean="0">
              <a:solidFill>
                <a:schemeClr val="tx1"/>
              </a:solidFill>
              <a:latin typeface="+mn-lt"/>
              <a:ea typeface="+mn-ea"/>
              <a:cs typeface="+mn-cs"/>
            </a:endParaRPr>
          </a:p>
          <a:p>
            <a:pPr marL="0" indent="0">
              <a:buFont typeface="Arial"/>
              <a:buNone/>
            </a:pPr>
            <a:r>
              <a:rPr lang="en-US" sz="1200" kern="1200" dirty="0" smtClean="0">
                <a:solidFill>
                  <a:schemeClr val="tx1"/>
                </a:solidFill>
                <a:latin typeface="+mn-lt"/>
                <a:ea typeface="+mn-ea"/>
                <a:cs typeface="+mn-cs"/>
              </a:rPr>
              <a:t>At the time, discussions centered largely around the Google Settlement and included discussions of the infrastructure and policies that would need to be in place to enable “non-consumptive” research. The effort to establish a research center was always larger than Google, however, as there were more material</a:t>
            </a:r>
            <a:r>
              <a:rPr lang="en-US" sz="1200" kern="1200" baseline="0" dirty="0" smtClean="0">
                <a:solidFill>
                  <a:schemeClr val="tx1"/>
                </a:solidFill>
                <a:latin typeface="+mn-lt"/>
                <a:ea typeface="+mn-ea"/>
                <a:cs typeface="+mn-cs"/>
              </a:rPr>
              <a:t>s in </a:t>
            </a:r>
            <a:r>
              <a:rPr lang="en-US" sz="1200" kern="1200" baseline="0" dirty="0" err="1" smtClean="0">
                <a:solidFill>
                  <a:schemeClr val="tx1"/>
                </a:solidFill>
                <a:latin typeface="+mn-lt"/>
                <a:ea typeface="+mn-ea"/>
                <a:cs typeface="+mn-cs"/>
              </a:rPr>
              <a:t>HathiTrust</a:t>
            </a:r>
            <a:r>
              <a:rPr lang="en-US" sz="1200" kern="1200" dirty="0" smtClean="0">
                <a:solidFill>
                  <a:schemeClr val="tx1"/>
                </a:solidFill>
                <a:latin typeface="+mn-lt"/>
                <a:ea typeface="+mn-ea"/>
                <a:cs typeface="+mn-cs"/>
              </a:rPr>
              <a:t> than were digitized by Google alone, and an</a:t>
            </a:r>
            <a:r>
              <a:rPr lang="en-US" sz="1200" kern="1200" baseline="0" dirty="0" smtClean="0">
                <a:solidFill>
                  <a:schemeClr val="tx1"/>
                </a:solidFill>
                <a:latin typeface="+mn-lt"/>
                <a:ea typeface="+mn-ea"/>
                <a:cs typeface="+mn-cs"/>
              </a:rPr>
              <a:t> awareness that </a:t>
            </a:r>
            <a:r>
              <a:rPr lang="en-US" sz="1200" kern="1200" dirty="0" smtClean="0">
                <a:solidFill>
                  <a:schemeClr val="tx1"/>
                </a:solidFill>
                <a:latin typeface="+mn-lt"/>
                <a:ea typeface="+mn-ea"/>
                <a:cs typeface="+mn-cs"/>
              </a:rPr>
              <a:t>there would be more over time.</a:t>
            </a:r>
            <a:r>
              <a:rPr lang="en-US" sz="1200" kern="1200" baseline="0" dirty="0" smtClean="0">
                <a:solidFill>
                  <a:schemeClr val="tx1"/>
                </a:solidFill>
                <a:latin typeface="+mn-lt"/>
                <a:ea typeface="+mn-ea"/>
                <a:cs typeface="+mn-cs"/>
              </a:rPr>
              <a:t> The v</a:t>
            </a:r>
            <a:r>
              <a:rPr lang="en-US" sz="1200" kern="1200" dirty="0" smtClean="0">
                <a:solidFill>
                  <a:schemeClr val="tx1"/>
                </a:solidFill>
                <a:latin typeface="+mn-lt"/>
                <a:ea typeface="+mn-ea"/>
                <a:cs typeface="+mn-cs"/>
              </a:rPr>
              <a:t>ision for a research center indeed</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was as broad as the vision for </a:t>
            </a:r>
            <a:r>
              <a:rPr lang="en-US" sz="1200" kern="1200" dirty="0" err="1" smtClean="0">
                <a:solidFill>
                  <a:schemeClr val="tx1"/>
                </a:solidFill>
                <a:latin typeface="+mn-lt"/>
                <a:ea typeface="+mn-ea"/>
                <a:cs typeface="+mn-cs"/>
              </a:rPr>
              <a:t>HathiTrust</a:t>
            </a:r>
            <a:r>
              <a:rPr lang="en-US" sz="1200" kern="1200" dirty="0" smtClean="0">
                <a:solidFill>
                  <a:schemeClr val="tx1"/>
                </a:solidFill>
                <a:latin typeface="+mn-lt"/>
                <a:ea typeface="+mn-ea"/>
                <a:cs typeface="+mn-cs"/>
              </a:rPr>
              <a:t> – to enable new kinds of discovery, new kinds of research across an increasingly comprehensive body of materials,</a:t>
            </a:r>
            <a:r>
              <a:rPr lang="en-US" sz="1200" kern="1200" baseline="0" dirty="0" smtClean="0">
                <a:solidFill>
                  <a:schemeClr val="tx1"/>
                </a:solidFill>
                <a:latin typeface="+mn-lt"/>
                <a:ea typeface="+mn-ea"/>
                <a:cs typeface="+mn-cs"/>
              </a:rPr>
              <a:t> with our progress in these areas determined by our needs for research, and our ability to put forward the resources to meet those needs.</a:t>
            </a:r>
          </a:p>
          <a:p>
            <a:pPr marL="0" indent="0">
              <a:buFont typeface="Arial"/>
              <a:buNone/>
            </a:pPr>
            <a:endParaRPr lang="en-US" sz="1200" kern="1200" baseline="0" dirty="0" smtClean="0">
              <a:solidFill>
                <a:schemeClr val="tx1"/>
              </a:solidFill>
              <a:latin typeface="+mn-lt"/>
              <a:ea typeface="+mn-ea"/>
              <a:cs typeface="+mn-cs"/>
            </a:endParaRPr>
          </a:p>
          <a:p>
            <a:pPr marL="0" indent="0">
              <a:buFont typeface="Arial"/>
              <a:buNone/>
            </a:pPr>
            <a:r>
              <a:rPr lang="en-US" sz="1200" kern="1200" baseline="0" dirty="0" smtClean="0">
                <a:solidFill>
                  <a:schemeClr val="tx1"/>
                </a:solidFill>
                <a:latin typeface="+mn-lt"/>
                <a:ea typeface="+mn-ea"/>
                <a:cs typeface="+mn-cs"/>
              </a:rPr>
              <a:t>The </a:t>
            </a:r>
            <a:r>
              <a:rPr lang="en-US" sz="1200" kern="1200" baseline="0" dirty="0" err="1" smtClean="0">
                <a:solidFill>
                  <a:schemeClr val="tx1"/>
                </a:solidFill>
                <a:latin typeface="+mn-lt"/>
                <a:ea typeface="+mn-ea"/>
                <a:cs typeface="+mn-cs"/>
              </a:rPr>
              <a:t>HathiTrust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Research Center is a fantastic example of the collective action that </a:t>
            </a:r>
            <a:r>
              <a:rPr lang="en-US" sz="1200" kern="1200" dirty="0" err="1" smtClean="0">
                <a:solidFill>
                  <a:schemeClr val="tx1"/>
                </a:solidFill>
                <a:latin typeface="+mn-lt"/>
                <a:ea typeface="+mn-ea"/>
                <a:cs typeface="+mn-cs"/>
              </a:rPr>
              <a:t>HathiTrust</a:t>
            </a:r>
            <a:r>
              <a:rPr lang="en-US" sz="1200" kern="1200" dirty="0" smtClean="0">
                <a:solidFill>
                  <a:schemeClr val="tx1"/>
                </a:solidFill>
                <a:latin typeface="+mn-lt"/>
                <a:ea typeface="+mn-ea"/>
                <a:cs typeface="+mn-cs"/>
              </a:rPr>
              <a:t> was formed to catalyze.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Experts from across the partnership assembled over</a:t>
            </a:r>
            <a:r>
              <a:rPr lang="en-US" sz="1200" kern="1200" baseline="0" dirty="0" smtClean="0">
                <a:solidFill>
                  <a:schemeClr val="tx1"/>
                </a:solidFill>
                <a:latin typeface="+mn-lt"/>
                <a:ea typeface="+mn-ea"/>
                <a:cs typeface="+mn-cs"/>
              </a:rPr>
              <a:t> a period of several months in the initial working group</a:t>
            </a:r>
            <a:r>
              <a:rPr lang="en-US" sz="1200" kern="1200" dirty="0" smtClean="0">
                <a:solidFill>
                  <a:schemeClr val="tx1"/>
                </a:solidFill>
                <a:latin typeface="+mn-lt"/>
                <a:ea typeface="+mn-ea"/>
                <a:cs typeface="+mn-cs"/>
              </a:rPr>
              <a:t> to discuss types of research, infrastructure, and legal dimensions of a research</a:t>
            </a:r>
            <a:r>
              <a:rPr lang="en-US" sz="1200" kern="1200" baseline="0" dirty="0" smtClean="0">
                <a:solidFill>
                  <a:schemeClr val="tx1"/>
                </a:solidFill>
                <a:latin typeface="+mn-lt"/>
                <a:ea typeface="+mn-ea"/>
                <a:cs typeface="+mn-cs"/>
              </a:rPr>
              <a:t> center.</a:t>
            </a:r>
          </a:p>
          <a:p>
            <a:pPr marL="0" indent="0">
              <a:buFont typeface="Arial"/>
              <a:buNone/>
            </a:pPr>
            <a:endParaRPr lang="en-US" sz="1200" kern="1200" baseline="0" dirty="0" smtClean="0">
              <a:solidFill>
                <a:schemeClr val="tx1"/>
              </a:solidFill>
              <a:latin typeface="+mn-lt"/>
              <a:ea typeface="+mn-ea"/>
              <a:cs typeface="+mn-cs"/>
            </a:endParaRPr>
          </a:p>
          <a:p>
            <a:pPr marL="0" indent="0">
              <a:buFont typeface="Arial"/>
              <a:buNone/>
            </a:pPr>
            <a:r>
              <a:rPr lang="en-US" sz="1200" kern="1200" dirty="0" smtClean="0">
                <a:solidFill>
                  <a:schemeClr val="tx1"/>
                </a:solidFill>
                <a:latin typeface="+mn-lt"/>
                <a:ea typeface="+mn-ea"/>
                <a:cs typeface="+mn-cs"/>
              </a:rPr>
              <a:t>The University of Illinois and Indiana University jointly submitted and RFP to develop the </a:t>
            </a:r>
            <a:r>
              <a:rPr lang="en-US" sz="1200" kern="1200" dirty="0" err="1" smtClean="0">
                <a:solidFill>
                  <a:schemeClr val="tx1"/>
                </a:solidFill>
                <a:latin typeface="+mn-lt"/>
                <a:ea typeface="+mn-ea"/>
                <a:cs typeface="+mn-cs"/>
              </a:rPr>
              <a:t>HathiTrust</a:t>
            </a:r>
            <a:r>
              <a:rPr lang="en-US" sz="1200" kern="1200" dirty="0" smtClean="0">
                <a:solidFill>
                  <a:schemeClr val="tx1"/>
                </a:solidFill>
                <a:latin typeface="+mn-lt"/>
                <a:ea typeface="+mn-ea"/>
                <a:cs typeface="+mn-cs"/>
              </a:rPr>
              <a:t> Research Center.</a:t>
            </a:r>
            <a:r>
              <a:rPr lang="en-US" sz="1200" kern="1200" baseline="0" dirty="0" smtClean="0">
                <a:solidFill>
                  <a:schemeClr val="tx1"/>
                </a:solidFill>
                <a:latin typeface="+mn-lt"/>
                <a:ea typeface="+mn-ea"/>
                <a:cs typeface="+mn-cs"/>
              </a:rPr>
              <a:t> T</a:t>
            </a:r>
            <a:r>
              <a:rPr lang="en-US" sz="1200" kern="1200" dirty="0" smtClean="0">
                <a:solidFill>
                  <a:schemeClr val="tx1"/>
                </a:solidFill>
                <a:latin typeface="+mn-lt"/>
                <a:ea typeface="+mn-ea"/>
                <a:cs typeface="+mn-cs"/>
              </a:rPr>
              <a:t>he Research Center initiative was seen to be so valuable by these institutions that Indiana and Illinois directed their own institutional resources to create the infrastructure and leadership that were needed to launch it. It added that</a:t>
            </a:r>
            <a:r>
              <a:rPr lang="en-US" sz="1200" kern="1200" baseline="0" dirty="0" smtClean="0">
                <a:solidFill>
                  <a:schemeClr val="tx1"/>
                </a:solidFill>
                <a:latin typeface="+mn-lt"/>
                <a:ea typeface="+mn-ea"/>
                <a:cs typeface="+mn-cs"/>
              </a:rPr>
              <a:t> much more to the effort that the leadership was formed from faculty of these institutions, as opposed to the libraries in support of faculty. In its first phase of development the </a:t>
            </a:r>
            <a:r>
              <a:rPr lang="en-US" sz="1200" kern="1200" dirty="0" smtClean="0">
                <a:solidFill>
                  <a:schemeClr val="tx1"/>
                </a:solidFill>
                <a:latin typeface="+mn-lt"/>
                <a:ea typeface="+mn-ea"/>
                <a:cs typeface="+mn-cs"/>
              </a:rPr>
              <a:t>HTRC has already attracted funding from Sloan to investigate issues of computation across in-copyright materials,</a:t>
            </a:r>
            <a:r>
              <a:rPr lang="en-US" sz="1200" kern="1200" baseline="0" dirty="0" smtClean="0">
                <a:solidFill>
                  <a:schemeClr val="tx1"/>
                </a:solidFill>
                <a:latin typeface="+mn-lt"/>
                <a:ea typeface="+mn-ea"/>
                <a:cs typeface="+mn-cs"/>
              </a:rPr>
              <a:t> and we </a:t>
            </a:r>
            <a:r>
              <a:rPr lang="en-US" sz="1200" kern="1200" dirty="0" smtClean="0">
                <a:solidFill>
                  <a:schemeClr val="tx1"/>
                </a:solidFill>
                <a:latin typeface="+mn-lt"/>
                <a:ea typeface="+mn-ea"/>
                <a:cs typeface="+mn-cs"/>
              </a:rPr>
              <a:t>can expect the Research Center to be a magnet for other funding in the future.</a:t>
            </a:r>
          </a:p>
          <a:p>
            <a:pPr marL="0" indent="0">
              <a:buFont typeface="Arial"/>
              <a:buNone/>
            </a:pPr>
            <a:endParaRPr lang="en-US" sz="1200" kern="1200" dirty="0" smtClean="0">
              <a:solidFill>
                <a:schemeClr val="tx1"/>
              </a:solidFill>
              <a:latin typeface="+mn-lt"/>
              <a:ea typeface="+mn-ea"/>
              <a:cs typeface="+mn-cs"/>
            </a:endParaRPr>
          </a:p>
          <a:p>
            <a:pPr marL="0" indent="0">
              <a:buFont typeface="Arial"/>
              <a:buNone/>
            </a:pPr>
            <a:r>
              <a:rPr lang="en-US" sz="1200" kern="1200" dirty="0" smtClean="0">
                <a:solidFill>
                  <a:schemeClr val="tx1"/>
                </a:solidFill>
                <a:latin typeface="+mn-lt"/>
                <a:ea typeface="+mn-ea"/>
                <a:cs typeface="+mn-cs"/>
              </a:rPr>
              <a:t>The</a:t>
            </a:r>
            <a:r>
              <a:rPr lang="en-US" sz="1200" kern="1200" baseline="0" dirty="0" smtClean="0">
                <a:solidFill>
                  <a:schemeClr val="tx1"/>
                </a:solidFill>
                <a:latin typeface="+mn-lt"/>
                <a:ea typeface="+mn-ea"/>
                <a:cs typeface="+mn-cs"/>
              </a:rPr>
              <a:t> HTRC is a t</a:t>
            </a:r>
            <a:r>
              <a:rPr lang="en-US" sz="1200" kern="1200" dirty="0" smtClean="0">
                <a:solidFill>
                  <a:schemeClr val="tx1"/>
                </a:solidFill>
                <a:latin typeface="+mn-lt"/>
                <a:ea typeface="+mn-ea"/>
                <a:cs typeface="+mn-cs"/>
              </a:rPr>
              <a:t>errific example of what we can accomplish by working together to address common needs and challenges. In </a:t>
            </a:r>
            <a:r>
              <a:rPr lang="en-US" sz="1200" kern="1200" dirty="0" err="1" smtClean="0">
                <a:solidFill>
                  <a:schemeClr val="tx1"/>
                </a:solidFill>
                <a:latin typeface="+mn-lt"/>
                <a:ea typeface="+mn-ea"/>
                <a:cs typeface="+mn-cs"/>
              </a:rPr>
              <a:t>HathiTrust</a:t>
            </a:r>
            <a:r>
              <a:rPr lang="en-US" sz="1200" kern="1200" dirty="0" smtClean="0">
                <a:solidFill>
                  <a:schemeClr val="tx1"/>
                </a:solidFill>
                <a:latin typeface="+mn-lt"/>
                <a:ea typeface="+mn-ea"/>
                <a:cs typeface="+mn-cs"/>
              </a:rPr>
              <a:t> in general</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we have seen an initiative to aggregate the results of past and ongoing</a:t>
            </a:r>
            <a:r>
              <a:rPr lang="en-US" sz="1200" kern="1200" baseline="0" dirty="0" smtClean="0">
                <a:solidFill>
                  <a:schemeClr val="tx1"/>
                </a:solidFill>
                <a:latin typeface="+mn-lt"/>
                <a:ea typeface="+mn-ea"/>
                <a:cs typeface="+mn-cs"/>
              </a:rPr>
              <a:t> digitization and digital production </a:t>
            </a:r>
            <a:r>
              <a:rPr lang="en-US" sz="1200" kern="1200" dirty="0" smtClean="0">
                <a:solidFill>
                  <a:schemeClr val="tx1"/>
                </a:solidFill>
                <a:latin typeface="+mn-lt"/>
                <a:ea typeface="+mn-ea"/>
                <a:cs typeface="+mn-cs"/>
              </a:rPr>
              <a:t>into a collective collection. The Research Center represents a</a:t>
            </a:r>
            <a:r>
              <a:rPr lang="en-US" sz="1200" kern="1200" baseline="0" dirty="0" smtClean="0">
                <a:solidFill>
                  <a:schemeClr val="tx1"/>
                </a:solidFill>
                <a:latin typeface="+mn-lt"/>
                <a:ea typeface="+mn-ea"/>
                <a:cs typeface="+mn-cs"/>
              </a:rPr>
              <a:t> venture </a:t>
            </a:r>
            <a:r>
              <a:rPr lang="en-US" sz="1200" kern="1200" dirty="0" smtClean="0">
                <a:solidFill>
                  <a:schemeClr val="tx1"/>
                </a:solidFill>
                <a:latin typeface="+mn-lt"/>
                <a:ea typeface="+mn-ea"/>
                <a:cs typeface="+mn-cs"/>
              </a:rPr>
              <a:t>similarly to bring together research initiatives of our institutions;</a:t>
            </a:r>
            <a:r>
              <a:rPr lang="en-US" sz="1200" kern="1200" baseline="0" dirty="0" smtClean="0">
                <a:solidFill>
                  <a:schemeClr val="tx1"/>
                </a:solidFill>
                <a:latin typeface="+mn-lt"/>
                <a:ea typeface="+mn-ea"/>
                <a:cs typeface="+mn-cs"/>
              </a:rPr>
              <a:t> s</a:t>
            </a:r>
            <a:r>
              <a:rPr lang="en-US" sz="1200" kern="1200" dirty="0" smtClean="0">
                <a:solidFill>
                  <a:schemeClr val="tx1"/>
                </a:solidFill>
                <a:latin typeface="+mn-lt"/>
                <a:ea typeface="+mn-ea"/>
                <a:cs typeface="+mn-cs"/>
              </a:rPr>
              <a:t>olving common problems in research by bringing researchers to the corpus</a:t>
            </a:r>
            <a:r>
              <a:rPr lang="en-US" sz="1200" kern="1200" baseline="0" dirty="0" smtClean="0">
                <a:solidFill>
                  <a:schemeClr val="tx1"/>
                </a:solidFill>
                <a:latin typeface="+mn-lt"/>
                <a:ea typeface="+mn-ea"/>
                <a:cs typeface="+mn-cs"/>
              </a:rPr>
              <a:t> - </a:t>
            </a:r>
            <a:r>
              <a:rPr lang="en-US" sz="1200" kern="1200" dirty="0" smtClean="0">
                <a:solidFill>
                  <a:schemeClr val="tx1"/>
                </a:solidFill>
                <a:latin typeface="+mn-lt"/>
                <a:ea typeface="+mn-ea"/>
                <a:cs typeface="+mn-cs"/>
              </a:rPr>
              <a:t>to the data</a:t>
            </a:r>
            <a:r>
              <a:rPr lang="en-US" sz="1200" kern="1200" baseline="0" dirty="0" smtClean="0">
                <a:solidFill>
                  <a:schemeClr val="tx1"/>
                </a:solidFill>
                <a:latin typeface="+mn-lt"/>
                <a:ea typeface="+mn-ea"/>
                <a:cs typeface="+mn-cs"/>
              </a:rPr>
              <a:t> - </a:t>
            </a:r>
            <a:r>
              <a:rPr lang="en-US" sz="1200" kern="1200" dirty="0" smtClean="0">
                <a:solidFill>
                  <a:schemeClr val="tx1"/>
                </a:solidFill>
                <a:latin typeface="+mn-lt"/>
                <a:ea typeface="+mn-ea"/>
                <a:cs typeface="+mn-cs"/>
              </a:rPr>
              <a:t>facilitating not only more comprehensive research, but addressing at the same time challenges of formats, standards, and curation, and</a:t>
            </a:r>
            <a:r>
              <a:rPr lang="en-US" sz="1200" kern="1200" baseline="0" dirty="0" smtClean="0">
                <a:solidFill>
                  <a:schemeClr val="tx1"/>
                </a:solidFill>
                <a:latin typeface="+mn-lt"/>
                <a:ea typeface="+mn-ea"/>
                <a:cs typeface="+mn-cs"/>
              </a:rPr>
              <a:t> reuse</a:t>
            </a:r>
            <a:r>
              <a:rPr lang="en-US" sz="1200" kern="1200" dirty="0" smtClean="0">
                <a:solidFill>
                  <a:schemeClr val="tx1"/>
                </a:solidFill>
                <a:latin typeface="+mn-lt"/>
                <a:ea typeface="+mn-ea"/>
                <a:cs typeface="+mn-cs"/>
              </a:rPr>
              <a:t> in a unified environment.</a:t>
            </a:r>
          </a:p>
        </p:txBody>
      </p:sp>
      <p:sp>
        <p:nvSpPr>
          <p:cNvPr id="4" name="Slide Number Placeholder 3"/>
          <p:cNvSpPr>
            <a:spLocks noGrp="1"/>
          </p:cNvSpPr>
          <p:nvPr>
            <p:ph type="sldNum" sz="quarter" idx="10"/>
          </p:nvPr>
        </p:nvSpPr>
        <p:spPr/>
        <p:txBody>
          <a:bodyPr/>
          <a:lstStyle/>
          <a:p>
            <a:fld id="{0BAB311B-BDAF-BB42-8768-5A1974F75D17}" type="slidenum">
              <a:rPr lang="en-US" smtClean="0">
                <a:solidFill>
                  <a:prstClr val="black"/>
                </a:solidFill>
              </a:rPr>
              <a:pPr/>
              <a:t>17</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5041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0" name="Shape 5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531" name="Shape 53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a:buClr>
                <a:srgbClr val="000000"/>
              </a:buClr>
              <a:buSzPct val="25000"/>
              <a:buFont typeface="Arial"/>
              <a:buNone/>
            </a:pPr>
            <a:fld id="{00000000-1234-1234-1234-123412341234}" type="slidenum">
              <a:rPr lang="en-US"/>
              <a:pPr>
                <a:buClr>
                  <a:srgbClr val="000000"/>
                </a:buClr>
                <a:buSzPct val="25000"/>
                <a:buFont typeface="Arial"/>
                <a:buNone/>
              </a:pPr>
              <a:t>18</a:t>
            </a:fld>
            <a:endParaRPr lang="en-US"/>
          </a:p>
        </p:txBody>
      </p:sp>
    </p:spTree>
    <p:extLst>
      <p:ext uri="{BB962C8B-B14F-4D97-AF65-F5344CB8AC3E}">
        <p14:creationId xmlns:p14="http://schemas.microsoft.com/office/powerpoint/2010/main" val="2540770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Shape 5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6" name="Shape 5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537" name="Shape 53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a:buClr>
                <a:srgbClr val="000000"/>
              </a:buClr>
              <a:buSzPct val="25000"/>
              <a:buFont typeface="Arial"/>
              <a:buNone/>
            </a:pPr>
            <a:fld id="{00000000-1234-1234-1234-123412341234}" type="slidenum">
              <a:rPr lang="en-US"/>
              <a:pPr>
                <a:buClr>
                  <a:srgbClr val="000000"/>
                </a:buClr>
                <a:buSzPct val="25000"/>
                <a:buFont typeface="Arial"/>
                <a:buNone/>
              </a:pPr>
              <a:t>19</a:t>
            </a:fld>
            <a:endParaRPr lang="en-US"/>
          </a:p>
        </p:txBody>
      </p:sp>
    </p:spTree>
    <p:extLst>
      <p:ext uri="{BB962C8B-B14F-4D97-AF65-F5344CB8AC3E}">
        <p14:creationId xmlns:p14="http://schemas.microsoft.com/office/powerpoint/2010/main" val="1037982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Slide Number Placeholder 3"/>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charset="0"/>
                <a:ea typeface="ＭＳ Ｐゴシック" pitchFamily="36" charset="-128"/>
              </a:defRPr>
            </a:lvl1pPr>
            <a:lvl2pPr marL="37931725" indent="-37474525" eaLnBrk="0" hangingPunct="0">
              <a:defRPr sz="2400">
                <a:solidFill>
                  <a:schemeClr val="tx1"/>
                </a:solidFill>
                <a:latin typeface="Arial" charset="0"/>
                <a:ea typeface="ＭＳ Ｐゴシック" pitchFamily="36" charset="-128"/>
              </a:defRPr>
            </a:lvl2pPr>
            <a:lvl3pPr eaLnBrk="0" hangingPunct="0">
              <a:defRPr sz="2400">
                <a:solidFill>
                  <a:schemeClr val="tx1"/>
                </a:solidFill>
                <a:latin typeface="Arial" charset="0"/>
                <a:ea typeface="ＭＳ Ｐゴシック" pitchFamily="36" charset="-128"/>
              </a:defRPr>
            </a:lvl3pPr>
            <a:lvl4pPr eaLnBrk="0" hangingPunct="0">
              <a:defRPr sz="2400">
                <a:solidFill>
                  <a:schemeClr val="tx1"/>
                </a:solidFill>
                <a:latin typeface="Arial" charset="0"/>
                <a:ea typeface="ＭＳ Ｐゴシック" pitchFamily="36" charset="-128"/>
              </a:defRPr>
            </a:lvl4pPr>
            <a:lvl5pPr eaLnBrk="0" hangingPunct="0">
              <a:defRPr sz="2400">
                <a:solidFill>
                  <a:schemeClr val="tx1"/>
                </a:solidFill>
                <a:latin typeface="Arial" charset="0"/>
                <a:ea typeface="ＭＳ Ｐゴシック" pitchFamily="36" charset="-128"/>
              </a:defRPr>
            </a:lvl5pPr>
            <a:lvl6pPr marL="457200" eaLnBrk="0" fontAlgn="base" hangingPunct="0">
              <a:spcBef>
                <a:spcPct val="0"/>
              </a:spcBef>
              <a:spcAft>
                <a:spcPct val="0"/>
              </a:spcAft>
              <a:defRPr sz="2400">
                <a:solidFill>
                  <a:schemeClr val="tx1"/>
                </a:solidFill>
                <a:latin typeface="Arial" charset="0"/>
                <a:ea typeface="ＭＳ Ｐゴシック" pitchFamily="36" charset="-128"/>
              </a:defRPr>
            </a:lvl6pPr>
            <a:lvl7pPr marL="914400" eaLnBrk="0" fontAlgn="base" hangingPunct="0">
              <a:spcBef>
                <a:spcPct val="0"/>
              </a:spcBef>
              <a:spcAft>
                <a:spcPct val="0"/>
              </a:spcAft>
              <a:defRPr sz="2400">
                <a:solidFill>
                  <a:schemeClr val="tx1"/>
                </a:solidFill>
                <a:latin typeface="Arial" charset="0"/>
                <a:ea typeface="ＭＳ Ｐゴシック" pitchFamily="36" charset="-128"/>
              </a:defRPr>
            </a:lvl7pPr>
            <a:lvl8pPr marL="1371600" eaLnBrk="0" fontAlgn="base" hangingPunct="0">
              <a:spcBef>
                <a:spcPct val="0"/>
              </a:spcBef>
              <a:spcAft>
                <a:spcPct val="0"/>
              </a:spcAft>
              <a:defRPr sz="2400">
                <a:solidFill>
                  <a:schemeClr val="tx1"/>
                </a:solidFill>
                <a:latin typeface="Arial" charset="0"/>
                <a:ea typeface="ＭＳ Ｐゴシック" pitchFamily="36" charset="-128"/>
              </a:defRPr>
            </a:lvl8pPr>
            <a:lvl9pPr marL="1828800" eaLnBrk="0" fontAlgn="base" hangingPunct="0">
              <a:spcBef>
                <a:spcPct val="0"/>
              </a:spcBef>
              <a:spcAft>
                <a:spcPct val="0"/>
              </a:spcAft>
              <a:defRPr sz="2400">
                <a:solidFill>
                  <a:schemeClr val="tx1"/>
                </a:solidFill>
                <a:latin typeface="Arial" charset="0"/>
                <a:ea typeface="ＭＳ Ｐゴシック" pitchFamily="36" charset="-128"/>
              </a:defRPr>
            </a:lvl9pPr>
          </a:lstStyle>
          <a:p>
            <a:pPr eaLnBrk="1" hangingPunct="1"/>
            <a:fld id="{D0409A68-5B7C-4CA8-A3B7-3A8E10FE0661}" type="slidenum">
              <a:rPr lang="en-US" sz="1200">
                <a:latin typeface="Calibri" pitchFamily="36" charset="0"/>
              </a:rPr>
              <a:pPr eaLnBrk="1" hangingPunct="1"/>
              <a:t>20</a:t>
            </a:fld>
            <a:endParaRPr lang="en-US" sz="1200">
              <a:latin typeface="Calibri" pitchFamily="36" charset="0"/>
            </a:endParaRPr>
          </a:p>
        </p:txBody>
      </p:sp>
      <p:sp>
        <p:nvSpPr>
          <p:cNvPr id="22532" name="Notes Placeholder 4"/>
          <p:cNvSpPr>
            <a:spLocks noGrp="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spcBef>
                <a:spcPct val="30000"/>
              </a:spcBef>
            </a:pPr>
            <a:endParaRPr lang="en-US" sz="1200">
              <a:latin typeface="Calibri" pitchFamily="36" charset="0"/>
            </a:endParaRP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362561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a:t>Updated 11/4/2016</a:t>
            </a:r>
          </a:p>
          <a:p>
            <a:pPr lvl="0">
              <a:spcBef>
                <a:spcPts val="0"/>
              </a:spcBef>
              <a:buNone/>
            </a:pPr>
            <a:endParaRPr/>
          </a:p>
        </p:txBody>
      </p:sp>
      <p:sp>
        <p:nvSpPr>
          <p:cNvPr id="543" name="Shape 5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9705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AB311B-BDAF-BB42-8768-5A1974F75D17}" type="slidenum">
              <a:rPr lang="en-US" smtClean="0">
                <a:solidFill>
                  <a:prstClr val="black"/>
                </a:solidFill>
              </a:rPr>
              <a:pPr/>
              <a:t>2</a:t>
            </a:fld>
            <a:endParaRPr lang="en-US" dirty="0">
              <a:solidFill>
                <a:prstClr val="black"/>
              </a:solidFill>
            </a:endParaRPr>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732300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I’d like to spend</a:t>
            </a:r>
            <a:r>
              <a:rPr lang="en-US" baseline="0" dirty="0" smtClean="0"/>
              <a:t> some time now putting or locating </a:t>
            </a:r>
            <a:r>
              <a:rPr lang="en-US" baseline="0" dirty="0" err="1" smtClean="0"/>
              <a:t>HathiTrust</a:t>
            </a:r>
            <a:r>
              <a:rPr lang="en-US" baseline="0" dirty="0" smtClean="0"/>
              <a:t> and the </a:t>
            </a:r>
            <a:r>
              <a:rPr lang="en-US" baseline="0" dirty="0" err="1" smtClean="0"/>
              <a:t>HathiTrust</a:t>
            </a:r>
            <a:r>
              <a:rPr lang="en-US" baseline="0" dirty="0" smtClean="0"/>
              <a:t> Research Center in the broader context of textual analysis in general over the years to get a sort of thousand-foot view of what it is that we are now accomplishing.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Numerous projects were begun in the 1990s and early 2000s, including digitization of printed volumes on a larger scale (for instance in the Making of American project at the University of Michigan and Cornell). These projects and the resources they made available were the beginnings of, or gave rise to Digital Humanities – humanities study that leveraged or were influenced by the digitization of materials.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early days of digitization, in the 1990s in particular, were about developing standards for digitization, experimenting with work at scale, but nothing comprehensive was undertaken except with respect to digitizing perhaps an entire collection of papers or a small set of resources.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As digitization and digital humanities projects have progressed, there have been efforts to link initiatives together to provide</a:t>
            </a:r>
            <a:r>
              <a:rPr lang="en-US" sz="1200" kern="1200" baseline="0" dirty="0" smtClean="0">
                <a:solidFill>
                  <a:schemeClr val="tx1"/>
                </a:solidFill>
                <a:latin typeface="+mn-lt"/>
                <a:ea typeface="+mn-ea"/>
                <a:cs typeface="+mn-cs"/>
              </a:rPr>
              <a:t> a research corpus that is more comprehensive. The </a:t>
            </a:r>
            <a:r>
              <a:rPr lang="en-US" sz="1200" kern="1200" dirty="0" smtClean="0">
                <a:solidFill>
                  <a:schemeClr val="tx1"/>
                </a:solidFill>
                <a:latin typeface="+mn-lt"/>
                <a:ea typeface="+mn-ea"/>
                <a:cs typeface="+mn-cs"/>
              </a:rPr>
              <a:t>NINES</a:t>
            </a:r>
            <a:r>
              <a:rPr lang="en-US" sz="1200" kern="1200" dirty="0" smtClean="0">
                <a:solidFill>
                  <a:schemeClr val="tx1"/>
                </a:solidFill>
                <a:effectLst/>
                <a:latin typeface="+mn-lt"/>
                <a:ea typeface="+mn-ea"/>
                <a:cs typeface="+mn-cs"/>
              </a:rPr>
              <a:t> project,</a:t>
            </a:r>
            <a:r>
              <a:rPr lang="en-US" sz="1200" kern="1200" baseline="0" dirty="0" smtClean="0">
                <a:solidFill>
                  <a:schemeClr val="tx1"/>
                </a:solidFill>
                <a:effectLst/>
                <a:latin typeface="+mn-lt"/>
                <a:ea typeface="+mn-ea"/>
                <a:cs typeface="+mn-cs"/>
              </a:rPr>
              <a:t> which </a:t>
            </a:r>
            <a:r>
              <a:rPr lang="en-US" sz="1200" kern="1200" dirty="0" smtClean="0">
                <a:solidFill>
                  <a:schemeClr val="tx1"/>
                </a:solidFill>
                <a:effectLst/>
                <a:latin typeface="+mn-lt"/>
                <a:ea typeface="+mn-ea"/>
                <a:cs typeface="+mn-cs"/>
              </a:rPr>
              <a:t>offers federated search of digital resources including targeted websites such as the Willa Cather Archive</a:t>
            </a:r>
            <a:r>
              <a:rPr lang="en-US" sz="1200" kern="1200" baseline="0" dirty="0" smtClean="0">
                <a:solidFill>
                  <a:schemeClr val="tx1"/>
                </a:solidFill>
                <a:effectLst/>
                <a:latin typeface="+mn-lt"/>
                <a:ea typeface="+mn-ea"/>
                <a:cs typeface="+mn-cs"/>
              </a:rPr>
              <a:t> and </a:t>
            </a:r>
            <a:r>
              <a:rPr lang="en-US" sz="1200" kern="1200" dirty="0" smtClean="0">
                <a:solidFill>
                  <a:schemeClr val="tx1"/>
                </a:solidFill>
                <a:effectLst/>
                <a:latin typeface="+mn-lt"/>
                <a:ea typeface="+mn-ea"/>
                <a:cs typeface="+mn-cs"/>
              </a:rPr>
              <a:t>British Women Romantic Poets,</a:t>
            </a:r>
            <a:r>
              <a:rPr lang="en-US" sz="1200" kern="1200" baseline="0" dirty="0" smtClean="0">
                <a:solidFill>
                  <a:schemeClr val="tx1"/>
                </a:solidFill>
                <a:effectLst/>
                <a:latin typeface="+mn-lt"/>
                <a:ea typeface="+mn-ea"/>
                <a:cs typeface="+mn-cs"/>
              </a:rPr>
              <a:t> is an example, and there are others.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indent="0">
              <a:buFont typeface="Arial"/>
              <a:buNone/>
            </a:pPr>
            <a:r>
              <a:rPr lang="en-US" sz="1200" kern="1200" dirty="0" smtClean="0">
                <a:solidFill>
                  <a:schemeClr val="tx1"/>
                </a:solidFill>
                <a:latin typeface="+mn-lt"/>
                <a:ea typeface="+mn-ea"/>
                <a:cs typeface="+mn-cs"/>
              </a:rPr>
              <a:t>Enter large-scale digitization</a:t>
            </a:r>
            <a:r>
              <a:rPr lang="en-US" sz="1200" kern="1200" baseline="0" dirty="0" smtClean="0">
                <a:solidFill>
                  <a:schemeClr val="tx1"/>
                </a:solidFill>
                <a:latin typeface="+mn-lt"/>
                <a:ea typeface="+mn-ea"/>
                <a:cs typeface="+mn-cs"/>
              </a:rPr>
              <a:t> and</a:t>
            </a:r>
            <a:r>
              <a:rPr lang="en-US" sz="1200" kern="1200" dirty="0" smtClean="0">
                <a:solidFill>
                  <a:schemeClr val="tx1"/>
                </a:solidFill>
                <a:latin typeface="+mn-lt"/>
                <a:ea typeface="+mn-ea"/>
                <a:cs typeface="+mn-cs"/>
              </a:rPr>
              <a:t> HathiTrust</a:t>
            </a:r>
          </a:p>
          <a:p>
            <a:pPr marL="0" indent="0">
              <a:buFont typeface="Arial"/>
              <a:buNone/>
            </a:pPr>
            <a:endParaRPr lang="en-US" sz="1200" kern="1200" dirty="0" smtClean="0">
              <a:solidFill>
                <a:schemeClr val="tx1"/>
              </a:solidFill>
              <a:latin typeface="+mn-lt"/>
              <a:ea typeface="+mn-ea"/>
              <a:cs typeface="+mn-cs"/>
            </a:endParaRPr>
          </a:p>
          <a:p>
            <a:pPr marL="0" indent="0">
              <a:buFont typeface="Arial"/>
              <a:buNone/>
            </a:pPr>
            <a:r>
              <a:rPr lang="en-US" sz="1200" kern="1200" dirty="0" smtClean="0">
                <a:solidFill>
                  <a:schemeClr val="tx1"/>
                </a:solidFill>
                <a:latin typeface="+mn-lt"/>
                <a:ea typeface="+mn-ea"/>
                <a:cs typeface="+mn-cs"/>
              </a:rPr>
              <a:t>New possibilities for computational research were introduced</a:t>
            </a:r>
            <a:r>
              <a:rPr lang="en-US" sz="1200" kern="1200" baseline="0" dirty="0" smtClean="0">
                <a:solidFill>
                  <a:schemeClr val="tx1"/>
                </a:solidFill>
                <a:latin typeface="+mn-lt"/>
                <a:ea typeface="+mn-ea"/>
                <a:cs typeface="+mn-cs"/>
              </a:rPr>
              <a:t> with initiatives to engage in </a:t>
            </a:r>
            <a:r>
              <a:rPr lang="en-US" sz="1200" kern="1200" dirty="0" smtClean="0">
                <a:solidFill>
                  <a:schemeClr val="tx1"/>
                </a:solidFill>
                <a:latin typeface="+mn-lt"/>
                <a:ea typeface="+mn-ea"/>
                <a:cs typeface="+mn-cs"/>
              </a:rPr>
              <a:t>digitization on a large-scale. From the beginning, these possibilities were seen by </a:t>
            </a:r>
            <a:r>
              <a:rPr lang="en-US" sz="1200" kern="1200" dirty="0" err="1" smtClean="0">
                <a:solidFill>
                  <a:schemeClr val="tx1"/>
                </a:solidFill>
                <a:latin typeface="+mn-lt"/>
                <a:ea typeface="+mn-ea"/>
                <a:cs typeface="+mn-cs"/>
              </a:rPr>
              <a:t>HathiTrust</a:t>
            </a:r>
            <a:r>
              <a:rPr lang="en-US" sz="1200" kern="1200" dirty="0" smtClean="0">
                <a:solidFill>
                  <a:schemeClr val="tx1"/>
                </a:solidFill>
                <a:latin typeface="+mn-lt"/>
                <a:ea typeface="+mn-ea"/>
                <a:cs typeface="+mn-cs"/>
              </a:rPr>
              <a:t>-participating institutions and one of earliest multi-institution </a:t>
            </a:r>
            <a:r>
              <a:rPr lang="en-US" sz="1200" kern="1200" dirty="0" err="1" smtClean="0">
                <a:solidFill>
                  <a:schemeClr val="tx1"/>
                </a:solidFill>
                <a:latin typeface="+mn-lt"/>
                <a:ea typeface="+mn-ea"/>
                <a:cs typeface="+mn-cs"/>
              </a:rPr>
              <a:t>HathiTrust</a:t>
            </a:r>
            <a:r>
              <a:rPr lang="en-US" sz="1200" kern="1200" dirty="0" smtClean="0">
                <a:solidFill>
                  <a:schemeClr val="tx1"/>
                </a:solidFill>
                <a:latin typeface="+mn-lt"/>
                <a:ea typeface="+mn-ea"/>
                <a:cs typeface="+mn-cs"/>
              </a:rPr>
              <a:t> working groups formed was to consider the development of a </a:t>
            </a:r>
            <a:r>
              <a:rPr lang="en-US" sz="1200" kern="1200" dirty="0" err="1" smtClean="0">
                <a:solidFill>
                  <a:schemeClr val="tx1"/>
                </a:solidFill>
                <a:latin typeface="+mn-lt"/>
                <a:ea typeface="+mn-ea"/>
                <a:cs typeface="+mn-cs"/>
              </a:rPr>
              <a:t>HathiTrust</a:t>
            </a:r>
            <a:r>
              <a:rPr lang="en-US" sz="1200" kern="1200" dirty="0" smtClean="0">
                <a:solidFill>
                  <a:schemeClr val="tx1"/>
                </a:solidFill>
                <a:latin typeface="+mn-lt"/>
                <a:ea typeface="+mn-ea"/>
                <a:cs typeface="+mn-cs"/>
              </a:rPr>
              <a:t> Research</a:t>
            </a:r>
            <a:r>
              <a:rPr lang="en-US" sz="1200" kern="1200" baseline="0" dirty="0" smtClean="0">
                <a:solidFill>
                  <a:schemeClr val="tx1"/>
                </a:solidFill>
                <a:latin typeface="+mn-lt"/>
                <a:ea typeface="+mn-ea"/>
                <a:cs typeface="+mn-cs"/>
              </a:rPr>
              <a:t> Center</a:t>
            </a:r>
            <a:r>
              <a:rPr lang="en-US" sz="1200" kern="1200" dirty="0" smtClean="0">
                <a:solidFill>
                  <a:schemeClr val="tx1"/>
                </a:solidFill>
                <a:latin typeface="+mn-lt"/>
                <a:ea typeface="+mn-ea"/>
                <a:cs typeface="+mn-cs"/>
              </a:rPr>
              <a:t>.</a:t>
            </a:r>
          </a:p>
          <a:p>
            <a:pPr marL="0" indent="0">
              <a:buFont typeface="Arial"/>
              <a:buNone/>
            </a:pPr>
            <a:endParaRPr lang="en-US" sz="1200" kern="1200" dirty="0" smtClean="0">
              <a:solidFill>
                <a:schemeClr val="tx1"/>
              </a:solidFill>
              <a:latin typeface="+mn-lt"/>
              <a:ea typeface="+mn-ea"/>
              <a:cs typeface="+mn-cs"/>
            </a:endParaRPr>
          </a:p>
          <a:p>
            <a:pPr marL="0" indent="0">
              <a:buFont typeface="Arial"/>
              <a:buNone/>
            </a:pPr>
            <a:r>
              <a:rPr lang="en-US" sz="1200" kern="1200" dirty="0" smtClean="0">
                <a:solidFill>
                  <a:schemeClr val="tx1"/>
                </a:solidFill>
                <a:latin typeface="+mn-lt"/>
                <a:ea typeface="+mn-ea"/>
                <a:cs typeface="+mn-cs"/>
              </a:rPr>
              <a:t>At the time, discussions centered largely around the Google Settlement and included discussions of the infrastructure and policies that would need to be in place to enable “non-consumptive” research. The effort to establish a research center was always larger than Google, however, as there were more material</a:t>
            </a:r>
            <a:r>
              <a:rPr lang="en-US" sz="1200" kern="1200" baseline="0" dirty="0" smtClean="0">
                <a:solidFill>
                  <a:schemeClr val="tx1"/>
                </a:solidFill>
                <a:latin typeface="+mn-lt"/>
                <a:ea typeface="+mn-ea"/>
                <a:cs typeface="+mn-cs"/>
              </a:rPr>
              <a:t>s in </a:t>
            </a:r>
            <a:r>
              <a:rPr lang="en-US" sz="1200" kern="1200" baseline="0" dirty="0" err="1" smtClean="0">
                <a:solidFill>
                  <a:schemeClr val="tx1"/>
                </a:solidFill>
                <a:latin typeface="+mn-lt"/>
                <a:ea typeface="+mn-ea"/>
                <a:cs typeface="+mn-cs"/>
              </a:rPr>
              <a:t>HathiTrust</a:t>
            </a:r>
            <a:r>
              <a:rPr lang="en-US" sz="1200" kern="1200" dirty="0" smtClean="0">
                <a:solidFill>
                  <a:schemeClr val="tx1"/>
                </a:solidFill>
                <a:latin typeface="+mn-lt"/>
                <a:ea typeface="+mn-ea"/>
                <a:cs typeface="+mn-cs"/>
              </a:rPr>
              <a:t> than were digitized by Google alone, and an</a:t>
            </a:r>
            <a:r>
              <a:rPr lang="en-US" sz="1200" kern="1200" baseline="0" dirty="0" smtClean="0">
                <a:solidFill>
                  <a:schemeClr val="tx1"/>
                </a:solidFill>
                <a:latin typeface="+mn-lt"/>
                <a:ea typeface="+mn-ea"/>
                <a:cs typeface="+mn-cs"/>
              </a:rPr>
              <a:t> awareness that </a:t>
            </a:r>
            <a:r>
              <a:rPr lang="en-US" sz="1200" kern="1200" dirty="0" smtClean="0">
                <a:solidFill>
                  <a:schemeClr val="tx1"/>
                </a:solidFill>
                <a:latin typeface="+mn-lt"/>
                <a:ea typeface="+mn-ea"/>
                <a:cs typeface="+mn-cs"/>
              </a:rPr>
              <a:t>there would be more over time.</a:t>
            </a:r>
            <a:r>
              <a:rPr lang="en-US" sz="1200" kern="1200" baseline="0" dirty="0" smtClean="0">
                <a:solidFill>
                  <a:schemeClr val="tx1"/>
                </a:solidFill>
                <a:latin typeface="+mn-lt"/>
                <a:ea typeface="+mn-ea"/>
                <a:cs typeface="+mn-cs"/>
              </a:rPr>
              <a:t> The v</a:t>
            </a:r>
            <a:r>
              <a:rPr lang="en-US" sz="1200" kern="1200" dirty="0" smtClean="0">
                <a:solidFill>
                  <a:schemeClr val="tx1"/>
                </a:solidFill>
                <a:latin typeface="+mn-lt"/>
                <a:ea typeface="+mn-ea"/>
                <a:cs typeface="+mn-cs"/>
              </a:rPr>
              <a:t>ision for a research center indeed</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was as broad as the vision for </a:t>
            </a:r>
            <a:r>
              <a:rPr lang="en-US" sz="1200" kern="1200" dirty="0" err="1" smtClean="0">
                <a:solidFill>
                  <a:schemeClr val="tx1"/>
                </a:solidFill>
                <a:latin typeface="+mn-lt"/>
                <a:ea typeface="+mn-ea"/>
                <a:cs typeface="+mn-cs"/>
              </a:rPr>
              <a:t>HathiTrust</a:t>
            </a:r>
            <a:r>
              <a:rPr lang="en-US" sz="1200" kern="1200" dirty="0" smtClean="0">
                <a:solidFill>
                  <a:schemeClr val="tx1"/>
                </a:solidFill>
                <a:latin typeface="+mn-lt"/>
                <a:ea typeface="+mn-ea"/>
                <a:cs typeface="+mn-cs"/>
              </a:rPr>
              <a:t> – to enable new kinds of discovery, new kinds of research across an increasingly comprehensive body of materials,</a:t>
            </a:r>
            <a:r>
              <a:rPr lang="en-US" sz="1200" kern="1200" baseline="0" dirty="0" smtClean="0">
                <a:solidFill>
                  <a:schemeClr val="tx1"/>
                </a:solidFill>
                <a:latin typeface="+mn-lt"/>
                <a:ea typeface="+mn-ea"/>
                <a:cs typeface="+mn-cs"/>
              </a:rPr>
              <a:t> with our progress in these areas determined by our needs for research, and our ability to put forward the resources to meet those needs.</a:t>
            </a:r>
          </a:p>
          <a:p>
            <a:pPr marL="0" indent="0">
              <a:buFont typeface="Arial"/>
              <a:buNone/>
            </a:pPr>
            <a:endParaRPr lang="en-US" sz="1200" kern="1200" baseline="0" dirty="0" smtClean="0">
              <a:solidFill>
                <a:schemeClr val="tx1"/>
              </a:solidFill>
              <a:latin typeface="+mn-lt"/>
              <a:ea typeface="+mn-ea"/>
              <a:cs typeface="+mn-cs"/>
            </a:endParaRPr>
          </a:p>
          <a:p>
            <a:pPr marL="0" indent="0">
              <a:buFont typeface="Arial"/>
              <a:buNone/>
            </a:pPr>
            <a:r>
              <a:rPr lang="en-US" sz="1200" kern="1200" baseline="0" dirty="0" smtClean="0">
                <a:solidFill>
                  <a:schemeClr val="tx1"/>
                </a:solidFill>
                <a:latin typeface="+mn-lt"/>
                <a:ea typeface="+mn-ea"/>
                <a:cs typeface="+mn-cs"/>
              </a:rPr>
              <a:t>The </a:t>
            </a:r>
            <a:r>
              <a:rPr lang="en-US" sz="1200" kern="1200" baseline="0" dirty="0" err="1" smtClean="0">
                <a:solidFill>
                  <a:schemeClr val="tx1"/>
                </a:solidFill>
                <a:latin typeface="+mn-lt"/>
                <a:ea typeface="+mn-ea"/>
                <a:cs typeface="+mn-cs"/>
              </a:rPr>
              <a:t>HathiTrust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Research Center is a fantastic example of the collective action that </a:t>
            </a:r>
            <a:r>
              <a:rPr lang="en-US" sz="1200" kern="1200" dirty="0" err="1" smtClean="0">
                <a:solidFill>
                  <a:schemeClr val="tx1"/>
                </a:solidFill>
                <a:latin typeface="+mn-lt"/>
                <a:ea typeface="+mn-ea"/>
                <a:cs typeface="+mn-cs"/>
              </a:rPr>
              <a:t>HathiTrust</a:t>
            </a:r>
            <a:r>
              <a:rPr lang="en-US" sz="1200" kern="1200" dirty="0" smtClean="0">
                <a:solidFill>
                  <a:schemeClr val="tx1"/>
                </a:solidFill>
                <a:latin typeface="+mn-lt"/>
                <a:ea typeface="+mn-ea"/>
                <a:cs typeface="+mn-cs"/>
              </a:rPr>
              <a:t> was formed to catalyze.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Experts from across the partnership assembled over</a:t>
            </a:r>
            <a:r>
              <a:rPr lang="en-US" sz="1200" kern="1200" baseline="0" dirty="0" smtClean="0">
                <a:solidFill>
                  <a:schemeClr val="tx1"/>
                </a:solidFill>
                <a:latin typeface="+mn-lt"/>
                <a:ea typeface="+mn-ea"/>
                <a:cs typeface="+mn-cs"/>
              </a:rPr>
              <a:t> a period of several months in the initial working group</a:t>
            </a:r>
            <a:r>
              <a:rPr lang="en-US" sz="1200" kern="1200" dirty="0" smtClean="0">
                <a:solidFill>
                  <a:schemeClr val="tx1"/>
                </a:solidFill>
                <a:latin typeface="+mn-lt"/>
                <a:ea typeface="+mn-ea"/>
                <a:cs typeface="+mn-cs"/>
              </a:rPr>
              <a:t> to discuss types of research, infrastructure, and legal dimensions of a research</a:t>
            </a:r>
            <a:r>
              <a:rPr lang="en-US" sz="1200" kern="1200" baseline="0" dirty="0" smtClean="0">
                <a:solidFill>
                  <a:schemeClr val="tx1"/>
                </a:solidFill>
                <a:latin typeface="+mn-lt"/>
                <a:ea typeface="+mn-ea"/>
                <a:cs typeface="+mn-cs"/>
              </a:rPr>
              <a:t> center.</a:t>
            </a:r>
          </a:p>
          <a:p>
            <a:pPr marL="0" indent="0">
              <a:buFont typeface="Arial"/>
              <a:buNone/>
            </a:pPr>
            <a:endParaRPr lang="en-US" sz="1200" kern="1200" baseline="0" dirty="0" smtClean="0">
              <a:solidFill>
                <a:schemeClr val="tx1"/>
              </a:solidFill>
              <a:latin typeface="+mn-lt"/>
              <a:ea typeface="+mn-ea"/>
              <a:cs typeface="+mn-cs"/>
            </a:endParaRPr>
          </a:p>
          <a:p>
            <a:pPr marL="0" indent="0">
              <a:buFont typeface="Arial"/>
              <a:buNone/>
            </a:pPr>
            <a:r>
              <a:rPr lang="en-US" sz="1200" kern="1200" dirty="0" smtClean="0">
                <a:solidFill>
                  <a:schemeClr val="tx1"/>
                </a:solidFill>
                <a:latin typeface="+mn-lt"/>
                <a:ea typeface="+mn-ea"/>
                <a:cs typeface="+mn-cs"/>
              </a:rPr>
              <a:t>The University of Illinois and Indiana University jointly submitted and RFP to develop the </a:t>
            </a:r>
            <a:r>
              <a:rPr lang="en-US" sz="1200" kern="1200" dirty="0" err="1" smtClean="0">
                <a:solidFill>
                  <a:schemeClr val="tx1"/>
                </a:solidFill>
                <a:latin typeface="+mn-lt"/>
                <a:ea typeface="+mn-ea"/>
                <a:cs typeface="+mn-cs"/>
              </a:rPr>
              <a:t>HathiTrust</a:t>
            </a:r>
            <a:r>
              <a:rPr lang="en-US" sz="1200" kern="1200" dirty="0" smtClean="0">
                <a:solidFill>
                  <a:schemeClr val="tx1"/>
                </a:solidFill>
                <a:latin typeface="+mn-lt"/>
                <a:ea typeface="+mn-ea"/>
                <a:cs typeface="+mn-cs"/>
              </a:rPr>
              <a:t> Research Center.</a:t>
            </a:r>
            <a:r>
              <a:rPr lang="en-US" sz="1200" kern="1200" baseline="0" dirty="0" smtClean="0">
                <a:solidFill>
                  <a:schemeClr val="tx1"/>
                </a:solidFill>
                <a:latin typeface="+mn-lt"/>
                <a:ea typeface="+mn-ea"/>
                <a:cs typeface="+mn-cs"/>
              </a:rPr>
              <a:t> T</a:t>
            </a:r>
            <a:r>
              <a:rPr lang="en-US" sz="1200" kern="1200" dirty="0" smtClean="0">
                <a:solidFill>
                  <a:schemeClr val="tx1"/>
                </a:solidFill>
                <a:latin typeface="+mn-lt"/>
                <a:ea typeface="+mn-ea"/>
                <a:cs typeface="+mn-cs"/>
              </a:rPr>
              <a:t>he Research Center initiative was seen to be so valuable by these institutions that Indiana and Illinois directed their own institutional resources to create the infrastructure and leadership that were needed to launch it. It added that</a:t>
            </a:r>
            <a:r>
              <a:rPr lang="en-US" sz="1200" kern="1200" baseline="0" dirty="0" smtClean="0">
                <a:solidFill>
                  <a:schemeClr val="tx1"/>
                </a:solidFill>
                <a:latin typeface="+mn-lt"/>
                <a:ea typeface="+mn-ea"/>
                <a:cs typeface="+mn-cs"/>
              </a:rPr>
              <a:t> much more to the effort that the leadership was formed from faculty of these institutions, as opposed to the libraries in support of faculty. In its first phase of development the </a:t>
            </a:r>
            <a:r>
              <a:rPr lang="en-US" sz="1200" kern="1200" dirty="0" smtClean="0">
                <a:solidFill>
                  <a:schemeClr val="tx1"/>
                </a:solidFill>
                <a:latin typeface="+mn-lt"/>
                <a:ea typeface="+mn-ea"/>
                <a:cs typeface="+mn-cs"/>
              </a:rPr>
              <a:t>HTRC has already attracted funding from Sloan to investigate issues of computation across in-copyright materials,</a:t>
            </a:r>
            <a:r>
              <a:rPr lang="en-US" sz="1200" kern="1200" baseline="0" dirty="0" smtClean="0">
                <a:solidFill>
                  <a:schemeClr val="tx1"/>
                </a:solidFill>
                <a:latin typeface="+mn-lt"/>
                <a:ea typeface="+mn-ea"/>
                <a:cs typeface="+mn-cs"/>
              </a:rPr>
              <a:t> and we </a:t>
            </a:r>
            <a:r>
              <a:rPr lang="en-US" sz="1200" kern="1200" dirty="0" smtClean="0">
                <a:solidFill>
                  <a:schemeClr val="tx1"/>
                </a:solidFill>
                <a:latin typeface="+mn-lt"/>
                <a:ea typeface="+mn-ea"/>
                <a:cs typeface="+mn-cs"/>
              </a:rPr>
              <a:t>can expect the Research Center to be a magnet for other funding in the future.</a:t>
            </a:r>
          </a:p>
          <a:p>
            <a:pPr marL="0" indent="0">
              <a:buFont typeface="Arial"/>
              <a:buNone/>
            </a:pPr>
            <a:endParaRPr lang="en-US" sz="1200" kern="1200" dirty="0" smtClean="0">
              <a:solidFill>
                <a:schemeClr val="tx1"/>
              </a:solidFill>
              <a:latin typeface="+mn-lt"/>
              <a:ea typeface="+mn-ea"/>
              <a:cs typeface="+mn-cs"/>
            </a:endParaRPr>
          </a:p>
          <a:p>
            <a:pPr marL="0" indent="0">
              <a:buFont typeface="Arial"/>
              <a:buNone/>
            </a:pPr>
            <a:r>
              <a:rPr lang="en-US" sz="1200" kern="1200" dirty="0" smtClean="0">
                <a:solidFill>
                  <a:schemeClr val="tx1"/>
                </a:solidFill>
                <a:latin typeface="+mn-lt"/>
                <a:ea typeface="+mn-ea"/>
                <a:cs typeface="+mn-cs"/>
              </a:rPr>
              <a:t>The</a:t>
            </a:r>
            <a:r>
              <a:rPr lang="en-US" sz="1200" kern="1200" baseline="0" dirty="0" smtClean="0">
                <a:solidFill>
                  <a:schemeClr val="tx1"/>
                </a:solidFill>
                <a:latin typeface="+mn-lt"/>
                <a:ea typeface="+mn-ea"/>
                <a:cs typeface="+mn-cs"/>
              </a:rPr>
              <a:t> HTRC is a t</a:t>
            </a:r>
            <a:r>
              <a:rPr lang="en-US" sz="1200" kern="1200" dirty="0" smtClean="0">
                <a:solidFill>
                  <a:schemeClr val="tx1"/>
                </a:solidFill>
                <a:latin typeface="+mn-lt"/>
                <a:ea typeface="+mn-ea"/>
                <a:cs typeface="+mn-cs"/>
              </a:rPr>
              <a:t>errific example of what we can accomplish by working together to address common needs and challenges. In </a:t>
            </a:r>
            <a:r>
              <a:rPr lang="en-US" sz="1200" kern="1200" dirty="0" err="1" smtClean="0">
                <a:solidFill>
                  <a:schemeClr val="tx1"/>
                </a:solidFill>
                <a:latin typeface="+mn-lt"/>
                <a:ea typeface="+mn-ea"/>
                <a:cs typeface="+mn-cs"/>
              </a:rPr>
              <a:t>HathiTrust</a:t>
            </a:r>
            <a:r>
              <a:rPr lang="en-US" sz="1200" kern="1200" dirty="0" smtClean="0">
                <a:solidFill>
                  <a:schemeClr val="tx1"/>
                </a:solidFill>
                <a:latin typeface="+mn-lt"/>
                <a:ea typeface="+mn-ea"/>
                <a:cs typeface="+mn-cs"/>
              </a:rPr>
              <a:t> in general</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we have seen an initiative to aggregate the results of past and ongoing</a:t>
            </a:r>
            <a:r>
              <a:rPr lang="en-US" sz="1200" kern="1200" baseline="0" dirty="0" smtClean="0">
                <a:solidFill>
                  <a:schemeClr val="tx1"/>
                </a:solidFill>
                <a:latin typeface="+mn-lt"/>
                <a:ea typeface="+mn-ea"/>
                <a:cs typeface="+mn-cs"/>
              </a:rPr>
              <a:t> digitization and digital production </a:t>
            </a:r>
            <a:r>
              <a:rPr lang="en-US" sz="1200" kern="1200" dirty="0" smtClean="0">
                <a:solidFill>
                  <a:schemeClr val="tx1"/>
                </a:solidFill>
                <a:latin typeface="+mn-lt"/>
                <a:ea typeface="+mn-ea"/>
                <a:cs typeface="+mn-cs"/>
              </a:rPr>
              <a:t>into a collective collection. The Research Center represents a</a:t>
            </a:r>
            <a:r>
              <a:rPr lang="en-US" sz="1200" kern="1200" baseline="0" dirty="0" smtClean="0">
                <a:solidFill>
                  <a:schemeClr val="tx1"/>
                </a:solidFill>
                <a:latin typeface="+mn-lt"/>
                <a:ea typeface="+mn-ea"/>
                <a:cs typeface="+mn-cs"/>
              </a:rPr>
              <a:t> venture </a:t>
            </a:r>
            <a:r>
              <a:rPr lang="en-US" sz="1200" kern="1200" dirty="0" smtClean="0">
                <a:solidFill>
                  <a:schemeClr val="tx1"/>
                </a:solidFill>
                <a:latin typeface="+mn-lt"/>
                <a:ea typeface="+mn-ea"/>
                <a:cs typeface="+mn-cs"/>
              </a:rPr>
              <a:t>similarly to bring together research initiatives of our institutions;</a:t>
            </a:r>
            <a:r>
              <a:rPr lang="en-US" sz="1200" kern="1200" baseline="0" dirty="0" smtClean="0">
                <a:solidFill>
                  <a:schemeClr val="tx1"/>
                </a:solidFill>
                <a:latin typeface="+mn-lt"/>
                <a:ea typeface="+mn-ea"/>
                <a:cs typeface="+mn-cs"/>
              </a:rPr>
              <a:t> s</a:t>
            </a:r>
            <a:r>
              <a:rPr lang="en-US" sz="1200" kern="1200" dirty="0" smtClean="0">
                <a:solidFill>
                  <a:schemeClr val="tx1"/>
                </a:solidFill>
                <a:latin typeface="+mn-lt"/>
                <a:ea typeface="+mn-ea"/>
                <a:cs typeface="+mn-cs"/>
              </a:rPr>
              <a:t>olving common problems in research by bringing researchers to the corpus</a:t>
            </a:r>
            <a:r>
              <a:rPr lang="en-US" sz="1200" kern="1200" baseline="0" dirty="0" smtClean="0">
                <a:solidFill>
                  <a:schemeClr val="tx1"/>
                </a:solidFill>
                <a:latin typeface="+mn-lt"/>
                <a:ea typeface="+mn-ea"/>
                <a:cs typeface="+mn-cs"/>
              </a:rPr>
              <a:t> - </a:t>
            </a:r>
            <a:r>
              <a:rPr lang="en-US" sz="1200" kern="1200" dirty="0" smtClean="0">
                <a:solidFill>
                  <a:schemeClr val="tx1"/>
                </a:solidFill>
                <a:latin typeface="+mn-lt"/>
                <a:ea typeface="+mn-ea"/>
                <a:cs typeface="+mn-cs"/>
              </a:rPr>
              <a:t>to the data</a:t>
            </a:r>
            <a:r>
              <a:rPr lang="en-US" sz="1200" kern="1200" baseline="0" dirty="0" smtClean="0">
                <a:solidFill>
                  <a:schemeClr val="tx1"/>
                </a:solidFill>
                <a:latin typeface="+mn-lt"/>
                <a:ea typeface="+mn-ea"/>
                <a:cs typeface="+mn-cs"/>
              </a:rPr>
              <a:t> - </a:t>
            </a:r>
            <a:r>
              <a:rPr lang="en-US" sz="1200" kern="1200" dirty="0" smtClean="0">
                <a:solidFill>
                  <a:schemeClr val="tx1"/>
                </a:solidFill>
                <a:latin typeface="+mn-lt"/>
                <a:ea typeface="+mn-ea"/>
                <a:cs typeface="+mn-cs"/>
              </a:rPr>
              <a:t>facilitating not only more comprehensive research, but addressing at the same time challenges of formats, standards, and curation, and</a:t>
            </a:r>
            <a:r>
              <a:rPr lang="en-US" sz="1200" kern="1200" baseline="0" dirty="0" smtClean="0">
                <a:solidFill>
                  <a:schemeClr val="tx1"/>
                </a:solidFill>
                <a:latin typeface="+mn-lt"/>
                <a:ea typeface="+mn-ea"/>
                <a:cs typeface="+mn-cs"/>
              </a:rPr>
              <a:t> reuse</a:t>
            </a:r>
            <a:r>
              <a:rPr lang="en-US" sz="1200" kern="1200" dirty="0" smtClean="0">
                <a:solidFill>
                  <a:schemeClr val="tx1"/>
                </a:solidFill>
                <a:latin typeface="+mn-lt"/>
                <a:ea typeface="+mn-ea"/>
                <a:cs typeface="+mn-cs"/>
              </a:rPr>
              <a:t> in a unified environment.</a:t>
            </a:r>
          </a:p>
        </p:txBody>
      </p:sp>
      <p:sp>
        <p:nvSpPr>
          <p:cNvPr id="4" name="Slide Number Placeholder 3"/>
          <p:cNvSpPr>
            <a:spLocks noGrp="1"/>
          </p:cNvSpPr>
          <p:nvPr>
            <p:ph type="sldNum" sz="quarter" idx="10"/>
          </p:nvPr>
        </p:nvSpPr>
        <p:spPr/>
        <p:txBody>
          <a:bodyPr/>
          <a:lstStyle/>
          <a:p>
            <a:fld id="{0BAB311B-BDAF-BB42-8768-5A1974F75D17}" type="slidenum">
              <a:rPr lang="en-US" smtClean="0">
                <a:solidFill>
                  <a:prstClr val="black"/>
                </a:solidFill>
              </a:rPr>
              <a:pPr/>
              <a:t>22</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87242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AB311B-BDAF-BB42-8768-5A1974F75D17}" type="slidenum">
              <a:rPr lang="en-US" smtClean="0"/>
              <a:t>28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445637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D10D2A-F75A-C242-82B3-6420922E2657}" type="slidenum">
              <a:rPr lang="en-US" smtClean="0"/>
              <a:t>30</a:t>
            </a:fld>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98052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D10D2A-F75A-C242-82B3-6420922E2657}" type="slidenum">
              <a:rPr lang="en-US" smtClean="0"/>
              <a:t>31</a:t>
            </a:fld>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5974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p:cNvSpPr>
          <p:nvPr>
            <p:ph type="sldImg"/>
          </p:nvPr>
        </p:nvSpPr>
        <p:spPr bwMode="auto">
          <a:noFill/>
          <a:ln>
            <a:solidFill>
              <a:srgbClr val="000000"/>
            </a:solidFill>
            <a:miter lim="800000"/>
            <a:headEnd/>
            <a:tailEnd/>
          </a:ln>
        </p:spPr>
      </p:sp>
      <p:sp>
        <p:nvSpPr>
          <p:cNvPr id="8806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18F9D03-2E4D-D34E-B5EE-E79C2F35546D}" type="slidenum">
              <a:rPr lang="en-US">
                <a:ea typeface="ＭＳ Ｐゴシック" charset="-128"/>
                <a:cs typeface="ＭＳ Ｐゴシック" charset="-128"/>
              </a:rPr>
              <a:pPr fontAlgn="base">
                <a:spcBef>
                  <a:spcPct val="0"/>
                </a:spcBef>
                <a:spcAft>
                  <a:spcPct val="0"/>
                </a:spcAft>
                <a:defRPr/>
              </a:pPr>
              <a:t>32</a:t>
            </a:fld>
            <a:endParaRPr lang="en-US">
              <a:ea typeface="ＭＳ Ｐゴシック" charset="-128"/>
              <a:cs typeface="ＭＳ Ｐゴシック" charset="-128"/>
            </a:endParaRPr>
          </a:p>
        </p:txBody>
      </p:sp>
      <p:sp>
        <p:nvSpPr>
          <p:cNvPr id="88068" name="Notes Placeholder 4"/>
          <p:cNvSpPr>
            <a:spLocks noGrp="1"/>
          </p:cNvSpPr>
          <p:nvPr/>
        </p:nvSpPr>
        <p:spPr bwMode="auto">
          <a:xfrm>
            <a:off x="685800" y="4343400"/>
            <a:ext cx="5486400" cy="4114800"/>
          </a:xfrm>
          <a:prstGeom prst="rect">
            <a:avLst/>
          </a:prstGeom>
          <a:noFill/>
          <a:ln w="9525">
            <a:noFill/>
            <a:miter lim="800000"/>
            <a:headEnd/>
            <a:tailEnd/>
          </a:ln>
        </p:spPr>
        <p:txBody>
          <a:bodyPr>
            <a:prstTxWarp prst="textNoShape">
              <a:avLst/>
            </a:prstTxWarp>
          </a:bodyPr>
          <a:lstStyle/>
          <a:p>
            <a:pPr eaLnBrk="0" hangingPunct="0">
              <a:spcBef>
                <a:spcPct val="30000"/>
              </a:spcBef>
            </a:pPr>
            <a:endParaRPr lang="en-US" sz="1200">
              <a:latin typeface="Calibri" charset="0"/>
            </a:endParaRPr>
          </a:p>
        </p:txBody>
      </p:sp>
      <p:sp>
        <p:nvSpPr>
          <p:cNvPr id="88069" name="Rectangle 5"/>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This last broadened</a:t>
            </a:r>
            <a:r>
              <a:rPr lang="en-US" baseline="0" dirty="0" smtClean="0"/>
              <a:t> </a:t>
            </a:r>
            <a:r>
              <a:rPr lang="en-US" baseline="0" dirty="0" err="1" smtClean="0"/>
              <a:t>HathiTru</a:t>
            </a:r>
            <a:r>
              <a:rPr lang="en-US" dirty="0" err="1" smtClean="0"/>
              <a:t>st</a:t>
            </a:r>
            <a:r>
              <a:rPr lang="en-US" dirty="0" smtClean="0"/>
              <a:t> governance to </a:t>
            </a:r>
            <a:r>
              <a:rPr lang="en-US" baseline="0" dirty="0" smtClean="0"/>
              <a:t>a 12-member Board of Governors, composed of 6 members elected from the partnership and 6 appointed by the founding members. The Board was charged with conducting financial oversight of the partnership, developing strategies, setting priorities, and creating working groups and committees to carry out the work of the partnering institutions.</a:t>
            </a:r>
          </a:p>
          <a:p>
            <a:pPr eaLnBrk="1" hangingPunct="1">
              <a:spcBef>
                <a:spcPct val="0"/>
              </a:spcBef>
            </a:pPr>
            <a:endParaRPr lang="en-US" baseline="0" dirty="0" smtClean="0"/>
          </a:p>
          <a:p>
            <a:pPr eaLnBrk="1" hangingPunct="1">
              <a:spcBef>
                <a:spcPct val="0"/>
              </a:spcBef>
            </a:pPr>
            <a:r>
              <a:rPr lang="en-US" baseline="0" dirty="0" smtClean="0"/>
              <a:t>The Constitutional Convention, the establishment of broader, shared governance, and the precedent of collective decision-making about future initiatives and ways of conducting business - were truly significant developments and events in the history of our partnership. We believe in the expertise of our colleagues and the power of what we can do collectively to achieve common goals. We believe that the deeper our collaborative ties – with libraries, with students, faculty – the more we can do to advance our knowledge and scholarship, and ensure that these are carried forward to future generations.</a:t>
            </a:r>
            <a:endParaRPr lang="en-US" dirty="0"/>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707847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2531" name="Slide Number Placeholder 3"/>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charset="0"/>
                <a:ea typeface="ＭＳ Ｐゴシック" pitchFamily="36" charset="-128"/>
              </a:defRPr>
            </a:lvl1pPr>
            <a:lvl2pPr marL="37931725" indent="-37474525" eaLnBrk="0" hangingPunct="0">
              <a:defRPr sz="2400">
                <a:solidFill>
                  <a:schemeClr val="tx1"/>
                </a:solidFill>
                <a:latin typeface="Arial" charset="0"/>
                <a:ea typeface="ＭＳ Ｐゴシック" pitchFamily="36" charset="-128"/>
              </a:defRPr>
            </a:lvl2pPr>
            <a:lvl3pPr eaLnBrk="0" hangingPunct="0">
              <a:defRPr sz="2400">
                <a:solidFill>
                  <a:schemeClr val="tx1"/>
                </a:solidFill>
                <a:latin typeface="Arial" charset="0"/>
                <a:ea typeface="ＭＳ Ｐゴシック" pitchFamily="36" charset="-128"/>
              </a:defRPr>
            </a:lvl3pPr>
            <a:lvl4pPr eaLnBrk="0" hangingPunct="0">
              <a:defRPr sz="2400">
                <a:solidFill>
                  <a:schemeClr val="tx1"/>
                </a:solidFill>
                <a:latin typeface="Arial" charset="0"/>
                <a:ea typeface="ＭＳ Ｐゴシック" pitchFamily="36" charset="-128"/>
              </a:defRPr>
            </a:lvl4pPr>
            <a:lvl5pPr eaLnBrk="0" hangingPunct="0">
              <a:defRPr sz="2400">
                <a:solidFill>
                  <a:schemeClr val="tx1"/>
                </a:solidFill>
                <a:latin typeface="Arial" charset="0"/>
                <a:ea typeface="ＭＳ Ｐゴシック" pitchFamily="36" charset="-128"/>
              </a:defRPr>
            </a:lvl5pPr>
            <a:lvl6pPr marL="457200" eaLnBrk="0" fontAlgn="base" hangingPunct="0">
              <a:spcBef>
                <a:spcPct val="0"/>
              </a:spcBef>
              <a:spcAft>
                <a:spcPct val="0"/>
              </a:spcAft>
              <a:defRPr sz="2400">
                <a:solidFill>
                  <a:schemeClr val="tx1"/>
                </a:solidFill>
                <a:latin typeface="Arial" charset="0"/>
                <a:ea typeface="ＭＳ Ｐゴシック" pitchFamily="36" charset="-128"/>
              </a:defRPr>
            </a:lvl6pPr>
            <a:lvl7pPr marL="914400" eaLnBrk="0" fontAlgn="base" hangingPunct="0">
              <a:spcBef>
                <a:spcPct val="0"/>
              </a:spcBef>
              <a:spcAft>
                <a:spcPct val="0"/>
              </a:spcAft>
              <a:defRPr sz="2400">
                <a:solidFill>
                  <a:schemeClr val="tx1"/>
                </a:solidFill>
                <a:latin typeface="Arial" charset="0"/>
                <a:ea typeface="ＭＳ Ｐゴシック" pitchFamily="36" charset="-128"/>
              </a:defRPr>
            </a:lvl7pPr>
            <a:lvl8pPr marL="1371600" eaLnBrk="0" fontAlgn="base" hangingPunct="0">
              <a:spcBef>
                <a:spcPct val="0"/>
              </a:spcBef>
              <a:spcAft>
                <a:spcPct val="0"/>
              </a:spcAft>
              <a:defRPr sz="2400">
                <a:solidFill>
                  <a:schemeClr val="tx1"/>
                </a:solidFill>
                <a:latin typeface="Arial" charset="0"/>
                <a:ea typeface="ＭＳ Ｐゴシック" pitchFamily="36" charset="-128"/>
              </a:defRPr>
            </a:lvl8pPr>
            <a:lvl9pPr marL="1828800" eaLnBrk="0" fontAlgn="base" hangingPunct="0">
              <a:spcBef>
                <a:spcPct val="0"/>
              </a:spcBef>
              <a:spcAft>
                <a:spcPct val="0"/>
              </a:spcAft>
              <a:defRPr sz="2400">
                <a:solidFill>
                  <a:schemeClr val="tx1"/>
                </a:solidFill>
                <a:latin typeface="Arial" charset="0"/>
                <a:ea typeface="ＭＳ Ｐゴシック" pitchFamily="36" charset="-128"/>
              </a:defRPr>
            </a:lvl9pPr>
          </a:lstStyle>
          <a:p>
            <a:pPr eaLnBrk="1" hangingPunct="1"/>
            <a:fld id="{D0409A68-5B7C-4CA8-A3B7-3A8E10FE0661}" type="slidenum">
              <a:rPr lang="en-US" sz="1200">
                <a:solidFill>
                  <a:prstClr val="black"/>
                </a:solidFill>
                <a:latin typeface="Calibri" pitchFamily="36" charset="0"/>
              </a:rPr>
              <a:pPr eaLnBrk="1" hangingPunct="1"/>
              <a:t>33</a:t>
            </a:fld>
            <a:endParaRPr lang="en-US" sz="1200">
              <a:solidFill>
                <a:prstClr val="black"/>
              </a:solidFill>
              <a:latin typeface="Calibri" pitchFamily="36" charset="0"/>
            </a:endParaRPr>
          </a:p>
        </p:txBody>
      </p:sp>
      <p:sp>
        <p:nvSpPr>
          <p:cNvPr id="22532" name="Notes Placeholder 4"/>
          <p:cNvSpPr>
            <a:spLocks noGrp="1"/>
          </p:cNvSpPr>
          <p:nvPr/>
        </p:nvSpPr>
        <p:spPr bwMode="auto">
          <a:xfrm>
            <a:off x="685800" y="4343400"/>
            <a:ext cx="5486400"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0" fontAlgn="base" hangingPunct="0">
              <a:spcBef>
                <a:spcPct val="30000"/>
              </a:spcBef>
              <a:spcAft>
                <a:spcPct val="0"/>
              </a:spcAft>
            </a:pPr>
            <a:endParaRPr lang="en-US" sz="1200">
              <a:solidFill>
                <a:prstClr val="black"/>
              </a:solidFill>
              <a:latin typeface="Calibri" pitchFamily="36" charset="0"/>
              <a:ea typeface="ＭＳ Ｐゴシック" pitchFamily="36" charset="-128"/>
            </a:endParaRP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586237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999E58-4BA1-964E-91C7-53279DC21F93}" type="slidenum">
              <a:rPr lang="en-US" smtClean="0"/>
              <a:pPr/>
              <a:t>35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253280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C38F5D-7BA5-3545-B9C3-B33E79CAAC31}" type="slidenum">
              <a:rPr lang="en-US" smtClean="0"/>
              <a:pPr/>
              <a:t>36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49898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C38F5D-7BA5-3545-B9C3-B33E79CAAC31}" type="slidenum">
              <a:rPr lang="en-US" smtClean="0"/>
              <a:t>37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61450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Calibri" charset="0"/>
              </a:rPr>
              <a:t>The term "Non-Consumptive Research" was invented as part of The Google Books Settlement Agreement (of 2008, a settlement later rejected by the circuit court judge to whom it was presented (rejected on the ground that it arrogated to itself the US congress's exclusive power to make copyright law).  In the Definitions section of that Agreement, here's how the term is defined: </a:t>
            </a: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fontAlgn="base">
              <a:spcBef>
                <a:spcPct val="0"/>
              </a:spcBef>
              <a:spcAft>
                <a:spcPct val="0"/>
              </a:spcAft>
            </a:pPr>
            <a:fld id="{ED3D5959-13C9-4540-8573-BD66D399B57A}" type="slidenum">
              <a:rPr lang="en-US"/>
              <a:pPr fontAlgn="base">
                <a:spcBef>
                  <a:spcPct val="0"/>
                </a:spcBef>
                <a:spcAft>
                  <a:spcPct val="0"/>
                </a:spcAft>
              </a:pPr>
              <a:t>38</a:t>
            </a:fld>
            <a:endParaRPr lang="en-US"/>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448837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In order to guide the partnership in its initial years the founding partners articulated</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 set of preliminary goals:</a:t>
            </a:r>
            <a:endParaRPr lang="en-US" sz="1100" kern="1200" dirty="0" smtClean="0">
              <a:solidFill>
                <a:schemeClr val="tx1"/>
              </a:solidFill>
              <a:latin typeface="+mn-lt"/>
              <a:ea typeface="+mn-ea"/>
              <a:cs typeface="+mn-cs"/>
            </a:endParaRPr>
          </a:p>
          <a:p>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To build</a:t>
            </a:r>
            <a:r>
              <a:rPr lang="en-US" baseline="0" dirty="0" smtClean="0"/>
              <a:t> </a:t>
            </a:r>
            <a:r>
              <a:rPr lang="en-US" dirty="0" smtClean="0"/>
              <a:t>a reliable and increasingly comprehensive digital archive of library materials converted from print that is co-owned and managed by a number of academic institutions.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To</a:t>
            </a:r>
            <a:r>
              <a:rPr lang="en-US" baseline="0" dirty="0" smtClean="0"/>
              <a:t> i</a:t>
            </a:r>
            <a:r>
              <a:rPr lang="en-US" dirty="0" smtClean="0"/>
              <a:t>mprove</a:t>
            </a:r>
            <a:r>
              <a:rPr lang="en-US" baseline="0" dirty="0" smtClean="0"/>
              <a:t> </a:t>
            </a:r>
            <a:r>
              <a:rPr lang="en-US" dirty="0" smtClean="0"/>
              <a:t>access to them in ways that, first and foremost, meet the needs of the co-owning institutions.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To</a:t>
            </a:r>
            <a:r>
              <a:rPr lang="en-US" baseline="0" dirty="0" smtClean="0"/>
              <a:t> preserve </a:t>
            </a:r>
            <a:r>
              <a:rPr lang="en-US" dirty="0" smtClean="0"/>
              <a:t>these materials.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To stimulate redoubled efforts to coordinate shared storage strategies among libraries, thus</a:t>
            </a:r>
            <a:r>
              <a:rPr lang="en-US" baseline="0" dirty="0" smtClean="0"/>
              <a:t> </a:t>
            </a:r>
            <a:r>
              <a:rPr lang="en-US" dirty="0" smtClean="0"/>
              <a:t>reducing long-term capital and operating costs of libraries associated with the storage and care of print collections.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To create and sustain this “public good” in a way that ensures</a:t>
            </a:r>
            <a:r>
              <a:rPr lang="en-US" baseline="0" dirty="0" smtClean="0"/>
              <a:t> greatest possible availability of materials, while offering value to members,</a:t>
            </a:r>
            <a:r>
              <a:rPr lang="en-US" dirty="0" smtClean="0"/>
              <a:t> mitigating the problem of free-riders.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To create a technical framework that is simultaneously responsive to members through the centralized creation of functionality, such as preservation</a:t>
            </a:r>
            <a:r>
              <a:rPr lang="en-US" baseline="0" dirty="0" smtClean="0"/>
              <a:t> services and full-text search,</a:t>
            </a:r>
            <a:r>
              <a:rPr lang="en-US" dirty="0" smtClean="0"/>
              <a:t> and sufficiently open to the creation of tools and services not created by the central organization.</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smtClean="0"/>
              <a:t>I’ll be talking more about</a:t>
            </a:r>
            <a:r>
              <a:rPr lang="en-US" baseline="0" dirty="0" smtClean="0"/>
              <a:t> these elements, and their relation to the development of a Research Center. First I would like to describe in more detail the </a:t>
            </a:r>
            <a:r>
              <a:rPr lang="en-US" baseline="0" dirty="0" err="1" smtClean="0"/>
              <a:t>HathiTrust</a:t>
            </a:r>
            <a:r>
              <a:rPr lang="en-US" baseline="0" dirty="0" smtClean="0"/>
              <a:t> collection and the services we offer.</a:t>
            </a:r>
            <a:endParaRPr lang="en-US" dirty="0" smtClean="0"/>
          </a:p>
        </p:txBody>
      </p:sp>
      <p:sp>
        <p:nvSpPr>
          <p:cNvPr id="4" name="Slide Number Placeholder 3"/>
          <p:cNvSpPr>
            <a:spLocks noGrp="1"/>
          </p:cNvSpPr>
          <p:nvPr>
            <p:ph type="sldNum" sz="quarter" idx="10"/>
          </p:nvPr>
        </p:nvSpPr>
        <p:spPr/>
        <p:txBody>
          <a:bodyPr/>
          <a:lstStyle/>
          <a:p>
            <a:fld id="{0BAB311B-BDAF-BB42-8768-5A1974F75D17}" type="slidenum">
              <a:rPr lang="en-US" smtClean="0">
                <a:solidFill>
                  <a:prstClr val="black"/>
                </a:solidFill>
              </a:rPr>
              <a:pPr/>
              <a:t>5</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90170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Registry</a:t>
            </a:r>
            <a:r>
              <a:rPr lang="en-US" baseline="0" dirty="0" smtClean="0"/>
              <a:t> – agent can deploy any service listed in this digram and can run with the computational resources – </a:t>
            </a:r>
          </a:p>
          <a:p>
            <a:endParaRPr lang="en-US" baseline="0" dirty="0" smtClean="0"/>
          </a:p>
          <a:p>
            <a:r>
              <a:rPr lang="en-US" baseline="0" dirty="0" smtClean="0"/>
              <a:t>Original Plan iis to use XSEDE – not using this on IIS machine but are using ODIN (128 node cluster each core has 4Gb memory and 4 computation cores)– smoketree (D2I server)(24 cores physical 48 loical cores 128 GB memory) – these are not long term just using for now - </a:t>
            </a:r>
            <a:endParaRPr lang="en-US" dirty="0"/>
          </a:p>
        </p:txBody>
      </p:sp>
      <p:sp>
        <p:nvSpPr>
          <p:cNvPr id="4" name="Slide Number Placeholder 3"/>
          <p:cNvSpPr>
            <a:spLocks noGrp="1"/>
          </p:cNvSpPr>
          <p:nvPr>
            <p:ph type="sldNum" sz="quarter" idx="10"/>
          </p:nvPr>
        </p:nvSpPr>
        <p:spPr/>
        <p:txBody>
          <a:bodyPr/>
          <a:lstStyle/>
          <a:p>
            <a:fld id="{FD9E2101-E4B0-0A46-8F9A-E23D55808D9C}" type="slidenum">
              <a:rPr lang="en-US" smtClean="0"/>
              <a:pPr/>
              <a:t>42</a:t>
            </a:fld>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41673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Registry</a:t>
            </a:r>
            <a:r>
              <a:rPr lang="en-US" baseline="0" dirty="0" smtClean="0"/>
              <a:t> – agent can deploy any service listed in this digram and can run with the computational resources – </a:t>
            </a:r>
          </a:p>
          <a:p>
            <a:endParaRPr lang="en-US" baseline="0" dirty="0" smtClean="0"/>
          </a:p>
          <a:p>
            <a:r>
              <a:rPr lang="en-US" baseline="0" dirty="0" smtClean="0"/>
              <a:t>Original Plan iis to use XSEDE – not using this on IIS machine but are using ODIN (128 node cluster each core has 4Gb memory and 4 computation cores)– smoketree (D2I server)(24 cores physical 48 loical cores 128 GB memory) – these are not long term just using for now - </a:t>
            </a:r>
            <a:endParaRPr lang="en-US" dirty="0"/>
          </a:p>
        </p:txBody>
      </p:sp>
      <p:sp>
        <p:nvSpPr>
          <p:cNvPr id="4" name="Slide Number Placeholder 3"/>
          <p:cNvSpPr>
            <a:spLocks noGrp="1"/>
          </p:cNvSpPr>
          <p:nvPr>
            <p:ph type="sldNum" sz="quarter" idx="10"/>
          </p:nvPr>
        </p:nvSpPr>
        <p:spPr/>
        <p:txBody>
          <a:bodyPr/>
          <a:lstStyle/>
          <a:p>
            <a:fld id="{FD9E2101-E4B0-0A46-8F9A-E23D55808D9C}" type="slidenum">
              <a:rPr lang="en-US" smtClean="0"/>
              <a:pPr/>
              <a:t>43</a:t>
            </a:fld>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012894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Registry</a:t>
            </a:r>
            <a:r>
              <a:rPr lang="en-US" baseline="0" dirty="0" smtClean="0"/>
              <a:t> – agent can deploy any service listed in this diagram and can run with the computational resources – </a:t>
            </a:r>
          </a:p>
          <a:p>
            <a:endParaRPr lang="en-US" baseline="0" dirty="0" smtClean="0"/>
          </a:p>
          <a:p>
            <a:r>
              <a:rPr lang="en-US" baseline="0" dirty="0" smtClean="0"/>
              <a:t>Original Plan iis to use XSEDE – not using this on IIS machine but are using ODIN (128 node cluster each core has 4Gb memory and 4 computation cores)– smoketree (D2I server)(24 cores physical 48 loical cores 128 GB memory) – these are not long term just using for now - </a:t>
            </a:r>
            <a:endParaRPr lang="en-US" dirty="0"/>
          </a:p>
        </p:txBody>
      </p:sp>
      <p:sp>
        <p:nvSpPr>
          <p:cNvPr id="4" name="Slide Number Placeholder 3"/>
          <p:cNvSpPr>
            <a:spLocks noGrp="1"/>
          </p:cNvSpPr>
          <p:nvPr>
            <p:ph type="sldNum" sz="quarter" idx="10"/>
          </p:nvPr>
        </p:nvSpPr>
        <p:spPr/>
        <p:txBody>
          <a:bodyPr/>
          <a:lstStyle/>
          <a:p>
            <a:fld id="{FD9E2101-E4B0-0A46-8F9A-E23D55808D9C}" type="slidenum">
              <a:rPr lang="en-US" smtClean="0"/>
              <a:pPr/>
              <a:t>44</a:t>
            </a:fld>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25586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Registry</a:t>
            </a:r>
            <a:r>
              <a:rPr lang="en-US" baseline="0" dirty="0" smtClean="0"/>
              <a:t> – agent can deploy any service listed in this diagram and can run with the computational resources – </a:t>
            </a:r>
          </a:p>
          <a:p>
            <a:endParaRPr lang="en-US" baseline="0" dirty="0" smtClean="0"/>
          </a:p>
          <a:p>
            <a:r>
              <a:rPr lang="en-US" baseline="0" dirty="0" smtClean="0"/>
              <a:t>Original Plan iis to use XSEDE – not using this on IIS machine but are using ODIN (128 node cluster each core has 4Gb memory and 4 computation cores)– smoketree (D2I server)(24 cores physical 48 loical cores 128 GB memory) – these are not long term just using for now - </a:t>
            </a:r>
            <a:endParaRPr lang="en-US" dirty="0"/>
          </a:p>
        </p:txBody>
      </p:sp>
      <p:sp>
        <p:nvSpPr>
          <p:cNvPr id="4" name="Slide Number Placeholder 3"/>
          <p:cNvSpPr>
            <a:spLocks noGrp="1"/>
          </p:cNvSpPr>
          <p:nvPr>
            <p:ph type="sldNum" sz="quarter" idx="10"/>
          </p:nvPr>
        </p:nvSpPr>
        <p:spPr/>
        <p:txBody>
          <a:bodyPr/>
          <a:lstStyle/>
          <a:p>
            <a:fld id="{FD9E2101-E4B0-0A46-8F9A-E23D55808D9C}" type="slidenum">
              <a:rPr lang="en-US" smtClean="0"/>
              <a:pPr/>
              <a:t>45</a:t>
            </a:fld>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43886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Registry</a:t>
            </a:r>
            <a:r>
              <a:rPr lang="en-US" baseline="0" dirty="0" smtClean="0"/>
              <a:t> – agent can deploy any service listed in this digram and can run with the computational resources – </a:t>
            </a:r>
          </a:p>
          <a:p>
            <a:endParaRPr lang="en-US" baseline="0" dirty="0" smtClean="0"/>
          </a:p>
          <a:p>
            <a:r>
              <a:rPr lang="en-US" baseline="0" dirty="0" smtClean="0"/>
              <a:t>Original Plan iis to use XSEDE – not using this on IIS machine but are using ODIN (128 node cluster each core has 4Gb memory and 4 computation cores)– smoketree (D2I server)(24 cores physical 48 loical cores 128 GB memory) – these are not long term just using for now - </a:t>
            </a:r>
            <a:endParaRPr lang="en-US" dirty="0"/>
          </a:p>
        </p:txBody>
      </p:sp>
      <p:sp>
        <p:nvSpPr>
          <p:cNvPr id="4" name="Slide Number Placeholder 3"/>
          <p:cNvSpPr>
            <a:spLocks noGrp="1"/>
          </p:cNvSpPr>
          <p:nvPr>
            <p:ph type="sldNum" sz="quarter" idx="10"/>
          </p:nvPr>
        </p:nvSpPr>
        <p:spPr/>
        <p:txBody>
          <a:bodyPr/>
          <a:lstStyle/>
          <a:p>
            <a:fld id="{FD9E2101-E4B0-0A46-8F9A-E23D55808D9C}" type="slidenum">
              <a:rPr lang="en-US" smtClean="0"/>
              <a:pPr/>
              <a:t>46</a:t>
            </a:fld>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60326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Registry</a:t>
            </a:r>
            <a:r>
              <a:rPr lang="en-US" baseline="0" dirty="0" smtClean="0"/>
              <a:t> – agent can deploy any service listed in this digram and can run with the computational resources – </a:t>
            </a:r>
          </a:p>
          <a:p>
            <a:endParaRPr lang="en-US" baseline="0" dirty="0" smtClean="0"/>
          </a:p>
          <a:p>
            <a:r>
              <a:rPr lang="en-US" baseline="0" dirty="0" smtClean="0"/>
              <a:t>Original Plan iis to use XSEDE – not using this on IIS machine but are using ODIN (128 node cluster each core has 4Gb memory and 4 computation cores)– smoketree (D2I server)(24 cores physical 48 loical cores 128 GB memory) – these are not long term just using for now - </a:t>
            </a:r>
            <a:endParaRPr lang="en-US" dirty="0"/>
          </a:p>
        </p:txBody>
      </p:sp>
      <p:sp>
        <p:nvSpPr>
          <p:cNvPr id="4" name="Slide Number Placeholder 3"/>
          <p:cNvSpPr>
            <a:spLocks noGrp="1"/>
          </p:cNvSpPr>
          <p:nvPr>
            <p:ph type="sldNum" sz="quarter" idx="10"/>
          </p:nvPr>
        </p:nvSpPr>
        <p:spPr/>
        <p:txBody>
          <a:bodyPr/>
          <a:lstStyle/>
          <a:p>
            <a:fld id="{FD9E2101-E4B0-0A46-8F9A-E23D55808D9C}" type="slidenum">
              <a:rPr lang="en-US" smtClean="0"/>
              <a:pPr/>
              <a:t>47</a:t>
            </a:fld>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1944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A82341-C5B3-9A41-8444-C29D667958AA}" type="slidenum">
              <a:rPr lang="en-US" smtClean="0"/>
              <a:t>49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538984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A82341-C5B3-9A41-8444-C29D667958AA}" type="slidenum">
              <a:rPr lang="en-US" smtClean="0"/>
              <a:t>51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116054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F75120-E11B-429C-AAE0-5D0C97993BCF}" type="slidenum">
              <a:rPr lang="en-US" smtClean="0"/>
              <a:t>52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011720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F75120-E11B-429C-AAE0-5D0C97993BCF}" type="slidenum">
              <a:rPr lang="en-US" smtClean="0"/>
              <a:t>53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86358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BF901C-BBB6-4172-BE3E-6890610CE902}" type="slidenum">
              <a:rPr lang="en-US" smtClean="0"/>
              <a:t>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8823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A82341-C5B3-9A41-8444-C29D667958AA}" type="slidenum">
              <a:rPr lang="en-US" smtClean="0"/>
              <a:t>55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476111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A82341-C5B3-9A41-8444-C29D667958AA}" type="slidenum">
              <a:rPr lang="en-US" smtClean="0"/>
              <a:t>56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424308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A82341-C5B3-9A41-8444-C29D667958AA}" type="slidenum">
              <a:rPr lang="en-US" smtClean="0"/>
              <a:t>57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519283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A82341-C5B3-9A41-8444-C29D667958AA}" type="slidenum">
              <a:rPr lang="en-US" smtClean="0"/>
              <a:t>58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149921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A82341-C5B3-9A41-8444-C29D667958AA}" type="slidenum">
              <a:rPr lang="en-US" smtClean="0"/>
              <a:t>59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284834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A82341-C5B3-9A41-8444-C29D667958AA}" type="slidenum">
              <a:rPr lang="en-US" smtClean="0"/>
              <a:t>60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04543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999E58-4BA1-964E-91C7-53279DC21F93}" type="slidenum">
              <a:rPr lang="en-US" smtClean="0"/>
              <a:pPr/>
              <a:t>61</a:t>
            </a:fld>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579281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F901C-BBB6-4172-BE3E-6890610CE902}" type="slidenum">
              <a:rPr lang="en-US" smtClean="0"/>
              <a:t>62</a:t>
            </a:fld>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00972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A82341-C5B3-9A41-8444-C29D667958AA}" type="slidenum">
              <a:rPr lang="en-US" smtClean="0"/>
              <a:t>63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588492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IMLS Laura Bush 21st Century Librarian grant:</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Led by HTRC associate, Harriett Green, and along with librarians at Indiana University, Northwestern University, University of North Carolina at Chapel-Hill, Lafayette College, the HTRC, has just been awarded an Institute for Museum and Library Services Laura Bush 21st Century Librarian grant entitled, “Digging Deeper Reaching Further, Libraries Empowering Users to Mine the HathiTrust Digital Library Resources.” This project, with an award amount of $398,845, runs from October 1, 2015 to September 30, 2018 and is intended to develop a shared curriculum for use in academic libraries including a train-the-trainer series designed to assist librarians in getting started with the tools, services, and related research methodologies of the HTRC. </a:t>
            </a:r>
          </a:p>
          <a:p>
            <a:endParaRPr lang="en-US" dirty="0"/>
          </a:p>
        </p:txBody>
      </p:sp>
      <p:sp>
        <p:nvSpPr>
          <p:cNvPr id="4" name="Slide Number Placeholder 3"/>
          <p:cNvSpPr>
            <a:spLocks noGrp="1"/>
          </p:cNvSpPr>
          <p:nvPr>
            <p:ph type="sldNum" sz="quarter" idx="10"/>
          </p:nvPr>
        </p:nvSpPr>
        <p:spPr/>
        <p:txBody>
          <a:bodyPr/>
          <a:lstStyle/>
          <a:p>
            <a:fld id="{F7087D51-52A1-EF40-B672-9B4EC8500781}" type="slidenum">
              <a:rPr lang="en-US" smtClean="0"/>
              <a:t>64</a:t>
            </a:fld>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55983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9" name="Shape 46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lvl="0" rtl="0">
              <a:spcBef>
                <a:spcPts val="0"/>
              </a:spcBef>
              <a:buClr>
                <a:schemeClr val="dk1"/>
              </a:buClr>
              <a:buSzPct val="91666"/>
              <a:buFont typeface="Arial"/>
              <a:buNone/>
            </a:pPr>
            <a:r>
              <a:rPr lang="en-US"/>
              <a:t>updated 11/2/2016</a:t>
            </a:r>
          </a:p>
          <a:p>
            <a:pPr marL="0" marR="0" lvl="0" indent="0" algn="l" rtl="0">
              <a:spcBef>
                <a:spcPts val="0"/>
              </a:spcBef>
              <a:buSzPct val="25000"/>
              <a:buNone/>
            </a:pPr>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CIC and UC institutions counted individually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70" name="Shape 47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753163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999E58-4BA1-964E-91C7-53279DC21F93}" type="slidenum">
              <a:rPr lang="en-US" smtClean="0"/>
              <a:pPr/>
              <a:t>65</a:t>
            </a:fld>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401920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Research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Few research questions are relevant over 13.7 million volumes, but when the size of any corpus exceeds about 1,000 volumes, automated ways of searching for the right books become critical.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Early successes are those who learned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MARC format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Set up as opportunity for discussion.</a:t>
            </a:r>
            <a:r>
              <a:rPr lang="en-US" sz="1200" kern="1200" baseline="0" dirty="0">
                <a:solidFill>
                  <a:schemeClr val="tx1"/>
                </a:solidFill>
                <a:effectLst/>
                <a:latin typeface="+mn-lt"/>
                <a:ea typeface="+mn-ea"/>
                <a:cs typeface="+mn-cs"/>
              </a:rPr>
              <a:t>  Metadata comes up here.    Improving metadata. Translational contribution.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Read harriet’s grant proposal;   Megan structured; teaching : UG to professors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6F75120-E11B-429C-AAE0-5D0C97993BCF}" type="slidenum">
              <a:rPr lang="en-US" smtClean="0"/>
              <a:t>66</a:t>
            </a:fld>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094358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A82341-C5B3-9A41-8444-C29D667958AA}" type="slidenum">
              <a:rPr lang="en-US" smtClean="0"/>
              <a:t>67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933600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A82341-C5B3-9A41-8444-C29D667958AA}" type="slidenum">
              <a:rPr lang="en-US" smtClean="0"/>
              <a:t>68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452347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A82341-C5B3-9A41-8444-C29D667958AA}" type="slidenum">
              <a:rPr lang="en-US" smtClean="0"/>
              <a:t>69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040508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A82341-C5B3-9A41-8444-C29D667958AA}" type="slidenum">
              <a:rPr lang="en-US" smtClean="0"/>
              <a:t>94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00538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fontAlgn="base">
              <a:spcBef>
                <a:spcPct val="0"/>
              </a:spcBef>
              <a:spcAft>
                <a:spcPct val="0"/>
              </a:spcAft>
            </a:pPr>
            <a:fld id="{A29BF36D-CFCF-AE4B-A55C-E252B27A32C9}" type="slidenum">
              <a:rPr lang="en-US"/>
              <a:pPr fontAlgn="base">
                <a:spcBef>
                  <a:spcPct val="0"/>
                </a:spcBef>
                <a:spcAft>
                  <a:spcPct val="0"/>
                </a:spcAft>
              </a:pPr>
              <a:t>8</a:t>
            </a:fld>
            <a:endParaRPr lang="en-US"/>
          </a:p>
        </p:txBody>
      </p:sp>
      <p:sp>
        <p:nvSpPr>
          <p:cNvPr id="54275" name="Notes Placeholder 4"/>
          <p:cNvSpPr>
            <a:spLocks noGrp="1"/>
          </p:cNvSpPr>
          <p:nvPr>
            <p:ph type="body"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defRPr/>
            </a:pPr>
            <a:r>
              <a:rPr lang="en-US" sz="1400" dirty="0"/>
              <a:t>HathiTrust is a partnership of over </a:t>
            </a:r>
            <a:r>
              <a:rPr lang="en-US" sz="1400" dirty="0" smtClean="0"/>
              <a:t>100 research </a:t>
            </a:r>
            <a:r>
              <a:rPr lang="en-US" sz="1400" dirty="0"/>
              <a:t>libraries worldwide contributing to the common good by collecting, organizing, preserving, communicating, and sharing the record of human knowledge.   </a:t>
            </a:r>
            <a:endParaRPr lang="en-US" sz="1400" dirty="0" smtClean="0"/>
          </a:p>
          <a:p>
            <a:pPr>
              <a:spcBef>
                <a:spcPct val="0"/>
              </a:spcBef>
              <a:defRPr/>
            </a:pPr>
            <a:endParaRPr lang="en-US" sz="1400" dirty="0" smtClean="0"/>
          </a:p>
          <a:p>
            <a:pPr>
              <a:spcBef>
                <a:spcPct val="0"/>
              </a:spcBef>
              <a:defRPr/>
            </a:pPr>
            <a:r>
              <a:rPr lang="en-US" sz="1400" dirty="0" smtClean="0"/>
              <a:t>ENABLING INFRASTRUCTURE</a:t>
            </a:r>
          </a:p>
          <a:p>
            <a:pPr>
              <a:spcBef>
                <a:spcPct val="0"/>
              </a:spcBef>
              <a:defRPr/>
            </a:pPr>
            <a:endParaRPr lang="en-US" sz="1400" dirty="0"/>
          </a:p>
          <a:p>
            <a:pPr>
              <a:spcBef>
                <a:spcPct val="0"/>
              </a:spcBef>
              <a:defRPr/>
            </a:pPr>
            <a:r>
              <a:rPr lang="en-US" sz="1400" dirty="0" smtClean="0"/>
              <a:t>As </a:t>
            </a:r>
            <a:r>
              <a:rPr lang="en-US" sz="1400" dirty="0"/>
              <a:t>a partnership we strive to serve and create the public good while also enabling our libraries to provide better services and collections for their primary users.   </a:t>
            </a:r>
            <a:endParaRPr lang="en-US" sz="1400" dirty="0" smtClean="0"/>
          </a:p>
          <a:p>
            <a:pPr>
              <a:spcBef>
                <a:spcPct val="0"/>
              </a:spcBef>
              <a:defRPr/>
            </a:pPr>
            <a:endParaRPr lang="en-US" sz="1400" dirty="0" smtClean="0"/>
          </a:p>
          <a:p>
            <a:r>
              <a:rPr lang="en-US" sz="1200" kern="1200" dirty="0" smtClean="0">
                <a:solidFill>
                  <a:schemeClr val="tx1"/>
                </a:solidFill>
                <a:latin typeface="+mn-lt"/>
                <a:ea typeface="+mn-ea"/>
                <a:cs typeface="+mn-cs"/>
              </a:rPr>
              <a:t>●      Build a reliable and increasingly comprehensive co-owned and managed digital archive of library materials converted from the print collections of the member institutions;</a:t>
            </a:r>
          </a:p>
          <a:p>
            <a:r>
              <a:rPr lang="en-US" sz="1200" kern="1200" dirty="0" smtClean="0">
                <a:solidFill>
                  <a:schemeClr val="tx1"/>
                </a:solidFill>
                <a:latin typeface="+mn-lt"/>
                <a:ea typeface="+mn-ea"/>
                <a:cs typeface="+mn-cs"/>
              </a:rPr>
              <a:t>●      Improve access to these materials in ways that, first and foremost, meet the needs of the member institutions;</a:t>
            </a:r>
          </a:p>
          <a:p>
            <a:r>
              <a:rPr lang="en-US" sz="1200" kern="1200" dirty="0" smtClean="0">
                <a:solidFill>
                  <a:schemeClr val="tx1"/>
                </a:solidFill>
                <a:latin typeface="+mn-lt"/>
                <a:ea typeface="+mn-ea"/>
                <a:cs typeface="+mn-cs"/>
              </a:rPr>
              <a:t>●      Help preserve these important human records by collecting reliable and accessible electronic representations;</a:t>
            </a:r>
          </a:p>
          <a:p>
            <a:r>
              <a:rPr lang="en-US" sz="1200" kern="1200" dirty="0" smtClean="0">
                <a:solidFill>
                  <a:schemeClr val="tx1"/>
                </a:solidFill>
                <a:latin typeface="+mn-lt"/>
                <a:ea typeface="+mn-ea"/>
                <a:cs typeface="+mn-cs"/>
              </a:rPr>
              <a:t>●      Enable the digital archive to be accessible to persons who have print disabilities;</a:t>
            </a:r>
          </a:p>
          <a:p>
            <a:r>
              <a:rPr lang="en-US" sz="1200" kern="1200" dirty="0" smtClean="0">
                <a:solidFill>
                  <a:schemeClr val="tx1"/>
                </a:solidFill>
                <a:latin typeface="+mn-lt"/>
                <a:ea typeface="+mn-ea"/>
                <a:cs typeface="+mn-cs"/>
              </a:rPr>
              <a:t>●      Stimulate redoubled efforts to coordinate shared storage strategies among libraries, thus reducing long-term capital and operating costs of libraries associated with the storage and care of print collections;</a:t>
            </a:r>
          </a:p>
          <a:p>
            <a:r>
              <a:rPr lang="en-US" sz="1200" kern="1200" dirty="0" smtClean="0">
                <a:solidFill>
                  <a:schemeClr val="tx1"/>
                </a:solidFill>
                <a:latin typeface="+mn-lt"/>
                <a:ea typeface="+mn-ea"/>
                <a:cs typeface="+mn-cs"/>
              </a:rPr>
              <a:t>●      Create a technical framework that is simultaneously responsive to members through the centralized creation of functionality and sufficiently open to the creation of tools and services not created by the central organization; and</a:t>
            </a:r>
          </a:p>
          <a:p>
            <a:r>
              <a:rPr lang="en-US" sz="1200" kern="1200" dirty="0" smtClean="0">
                <a:solidFill>
                  <a:schemeClr val="tx1"/>
                </a:solidFill>
                <a:latin typeface="+mn-lt"/>
                <a:ea typeface="+mn-ea"/>
                <a:cs typeface="+mn-cs"/>
              </a:rPr>
              <a:t>●      Create and sustain HathiTrust as “public good” while at the same time defining a set of services that benefits member institutions.</a:t>
            </a:r>
            <a:endParaRPr lang="en-US" sz="1400" dirty="0" smtClean="0"/>
          </a:p>
          <a:p>
            <a:pPr>
              <a:defRPr/>
            </a:pPr>
            <a:endParaRPr lang="en-US" sz="1400" dirty="0" smtClean="0"/>
          </a:p>
          <a:p>
            <a:pPr>
              <a:defRPr/>
            </a:pPr>
            <a:endParaRPr lang="en-US" sz="1400" dirty="0" smtClean="0"/>
          </a:p>
          <a:p>
            <a:pPr>
              <a:defRPr/>
            </a:pPr>
            <a:endParaRPr lang="en-US" sz="1400" dirty="0" smtClean="0"/>
          </a:p>
          <a:p>
            <a:pPr>
              <a:defRPr/>
            </a:pPr>
            <a:r>
              <a:rPr lang="en-US" sz="1400" dirty="0" smtClean="0"/>
              <a:t>Way many Goals—these are recorded in the Bylaws of the Organization. </a:t>
            </a:r>
          </a:p>
          <a:p>
            <a:pPr>
              <a:defRPr/>
            </a:pPr>
            <a:endParaRPr lang="en-US" sz="1400" dirty="0" smtClean="0"/>
          </a:p>
          <a:p>
            <a:pPr>
              <a:defRPr/>
            </a:pPr>
            <a:r>
              <a:rPr lang="en-US" sz="1400" dirty="0" smtClean="0"/>
              <a:t>In sum, we’re working on shared strategies in a number of areas:</a:t>
            </a:r>
          </a:p>
          <a:p>
            <a:pPr>
              <a:defRPr/>
            </a:pPr>
            <a:endParaRPr lang="en-US" sz="1400" dirty="0" smtClean="0"/>
          </a:p>
          <a:p>
            <a:pPr>
              <a:defRPr/>
            </a:pPr>
            <a:r>
              <a:rPr lang="en-US" sz="1400" dirty="0" smtClean="0"/>
              <a:t>Comprehensive collection</a:t>
            </a:r>
          </a:p>
          <a:p>
            <a:pPr lvl="1">
              <a:buFont typeface="Lucida Grande"/>
              <a:buChar char="-"/>
              <a:defRPr/>
            </a:pPr>
            <a:r>
              <a:rPr lang="en-US" sz="1400" dirty="0" smtClean="0"/>
              <a:t>Preservation…with Access</a:t>
            </a:r>
          </a:p>
          <a:p>
            <a:pPr>
              <a:defRPr/>
            </a:pPr>
            <a:r>
              <a:rPr lang="en-US" sz="1400" dirty="0" smtClean="0"/>
              <a:t>Shared strategies</a:t>
            </a:r>
          </a:p>
          <a:p>
            <a:pPr lvl="1">
              <a:defRPr/>
            </a:pPr>
            <a:r>
              <a:rPr lang="en-US" sz="1400" dirty="0" smtClean="0"/>
              <a:t>Collection management, development</a:t>
            </a:r>
          </a:p>
          <a:p>
            <a:pPr lvl="1">
              <a:defRPr/>
            </a:pPr>
            <a:r>
              <a:rPr lang="en-US" sz="1400" dirty="0" smtClean="0"/>
              <a:t>Copyright</a:t>
            </a:r>
          </a:p>
          <a:p>
            <a:pPr lvl="1">
              <a:defRPr/>
            </a:pPr>
            <a:r>
              <a:rPr lang="en-US" sz="1400" dirty="0" smtClean="0"/>
              <a:t>Preservation (digital and print)</a:t>
            </a:r>
          </a:p>
          <a:p>
            <a:pPr lvl="1">
              <a:defRPr/>
            </a:pPr>
            <a:r>
              <a:rPr lang="en-US" sz="1400" dirty="0" smtClean="0"/>
              <a:t>Bibliographic Indeterminacy</a:t>
            </a:r>
          </a:p>
          <a:p>
            <a:pPr lvl="1">
              <a:defRPr/>
            </a:pPr>
            <a:r>
              <a:rPr lang="en-US" sz="1400" dirty="0" smtClean="0"/>
              <a:t>Discovery / Use</a:t>
            </a:r>
          </a:p>
          <a:p>
            <a:pPr lvl="1">
              <a:defRPr/>
            </a:pPr>
            <a:r>
              <a:rPr lang="en-US" sz="1400" dirty="0" smtClean="0"/>
              <a:t>Efficient user services</a:t>
            </a:r>
          </a:p>
          <a:p>
            <a:pPr>
              <a:defRPr/>
            </a:pPr>
            <a:r>
              <a:rPr lang="en-US" sz="1400" dirty="0" smtClean="0"/>
              <a:t>Public Good</a:t>
            </a:r>
          </a:p>
          <a:p>
            <a:pPr>
              <a:spcBef>
                <a:spcPct val="0"/>
              </a:spcBef>
              <a:defRPr/>
            </a:pPr>
            <a:endParaRPr lang="en-US" sz="1400" dirty="0"/>
          </a:p>
          <a:p>
            <a:pPr marL="0" marR="0" indent="0" algn="l" defTabSz="457200" rtl="0" eaLnBrk="1" fontAlgn="auto" latinLnBrk="0" hangingPunct="1">
              <a:lnSpc>
                <a:spcPct val="100000"/>
              </a:lnSpc>
              <a:spcBef>
                <a:spcPct val="0"/>
              </a:spcBef>
              <a:spcAft>
                <a:spcPts val="0"/>
              </a:spcAft>
              <a:buClrTx/>
              <a:buSzTx/>
              <a:buFontTx/>
              <a:buNone/>
              <a:tabLst/>
              <a:defRPr/>
            </a:pPr>
            <a:endParaRPr lang="en-US" dirty="0" smtClean="0">
              <a:latin typeface="Calibri" charset="0"/>
            </a:endParaRPr>
          </a:p>
        </p:txBody>
      </p:sp>
      <p:sp>
        <p:nvSpPr>
          <p:cNvPr id="2" name="Footer Placeholder 1"/>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1260735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459" name="Shape 45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
        <p:nvSpPr>
          <p:cNvPr id="460" name="Shape 46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106 members as of JUL 2015</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4 in Canada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1 in Australia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1 in Beirut</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1 in Spain</a:t>
            </a:r>
          </a:p>
        </p:txBody>
      </p:sp>
    </p:spTree>
    <p:extLst>
      <p:ext uri="{BB962C8B-B14F-4D97-AF65-F5344CB8AC3E}">
        <p14:creationId xmlns:p14="http://schemas.microsoft.com/office/powerpoint/2010/main" val="2649419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459" name="Shape 45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
        <p:nvSpPr>
          <p:cNvPr id="460" name="Shape 46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106 members as of JUL 2015</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4 in Canada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1 in Australia</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1 in Beirut</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1 in Spain</a:t>
            </a:r>
          </a:p>
        </p:txBody>
      </p:sp>
    </p:spTree>
    <p:extLst>
      <p:ext uri="{BB962C8B-B14F-4D97-AF65-F5344CB8AC3E}">
        <p14:creationId xmlns:p14="http://schemas.microsoft.com/office/powerpoint/2010/main" val="1487961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Shape 5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9" name="Shape 5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91666"/>
              <a:buFont typeface="Arial"/>
              <a:buNone/>
            </a:pPr>
            <a:r>
              <a:rPr lang="en-US"/>
              <a:t>updated 11/3/2016</a:t>
            </a:r>
          </a:p>
          <a:p>
            <a:pPr lvl="0">
              <a:spcBef>
                <a:spcPts val="0"/>
              </a:spcBef>
              <a:buNone/>
            </a:pPr>
            <a:endParaRPr/>
          </a:p>
        </p:txBody>
      </p:sp>
      <p:sp>
        <p:nvSpPr>
          <p:cNvPr id="550" name="Shape 550"/>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11</a:t>
            </a:fld>
            <a:endParaRPr lang="en-US"/>
          </a:p>
        </p:txBody>
      </p:sp>
    </p:spTree>
    <p:extLst>
      <p:ext uri="{BB962C8B-B14F-4D97-AF65-F5344CB8AC3E}">
        <p14:creationId xmlns:p14="http://schemas.microsoft.com/office/powerpoint/2010/main" val="3897457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hathitrust.org/"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hathitrust.org/" TargetMode="Externa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hathitrust.org/" TargetMode="Externa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46471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8988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205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HathiTrust">
    <p:spTree>
      <p:nvGrpSpPr>
        <p:cNvPr id="1" name=""/>
        <p:cNvGrpSpPr/>
        <p:nvPr/>
      </p:nvGrpSpPr>
      <p:grpSpPr>
        <a:xfrm>
          <a:off x="0" y="0"/>
          <a:ext cx="0" cy="0"/>
          <a:chOff x="0" y="0"/>
          <a:chExt cx="0" cy="0"/>
        </a:xfrm>
      </p:grpSpPr>
      <p:sp>
        <p:nvSpPr>
          <p:cNvPr id="2" name="Rectangle 1"/>
          <p:cNvSpPr/>
          <p:nvPr/>
        </p:nvSpPr>
        <p:spPr>
          <a:xfrm>
            <a:off x="177801" y="196850"/>
            <a:ext cx="8788400" cy="6407150"/>
          </a:xfrm>
          <a:prstGeom prst="rect">
            <a:avLst/>
          </a:prstGeom>
          <a:solidFill>
            <a:schemeClr val="bg1"/>
          </a:solidFill>
          <a:ln w="12700" cap="flat" cmpd="sng" algn="ctr">
            <a:solidFill>
              <a:srgbClr val="FF66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en-US" sz="1800" dirty="0">
              <a:ln w="34925" cap="flat" cmpd="sng" algn="ctr">
                <a:solidFill>
                  <a:srgbClr val="FF6600"/>
                </a:solidFill>
                <a:prstDash val="solid"/>
                <a:round/>
                <a:headEnd type="none" w="med" len="med"/>
                <a:tailEnd type="none" w="med" len="med"/>
              </a:ln>
              <a:solidFill>
                <a:srgbClr val="FF6600"/>
              </a:solidFill>
              <a:ea typeface="Arial" pitchFamily="-65" charset="0"/>
              <a:cs typeface="Arial" pitchFamily="-65" charset="0"/>
            </a:endParaRPr>
          </a:p>
        </p:txBody>
      </p:sp>
      <p:pic>
        <p:nvPicPr>
          <p:cNvPr id="3" name="Picture 5"/>
          <p:cNvPicPr>
            <a:picLocks noChangeAspect="1" noChangeArrowheads="1"/>
          </p:cNvPicPr>
          <p:nvPr/>
        </p:nvPicPr>
        <p:blipFill>
          <a:blip r:embed="rId2"/>
          <a:srcRect/>
          <a:stretch>
            <a:fillRect/>
          </a:stretch>
        </p:blipFill>
        <p:spPr bwMode="auto">
          <a:xfrm>
            <a:off x="8212139" y="5930900"/>
            <a:ext cx="949325" cy="927100"/>
          </a:xfrm>
          <a:prstGeom prst="rect">
            <a:avLst/>
          </a:prstGeom>
          <a:noFill/>
          <a:ln w="9525">
            <a:noFill/>
            <a:miter lim="800000"/>
            <a:headEnd/>
            <a:tailEnd/>
          </a:ln>
        </p:spPr>
      </p:pic>
      <p:sp>
        <p:nvSpPr>
          <p:cNvPr id="5" name="Title 1"/>
          <p:cNvSpPr>
            <a:spLocks noGrp="1"/>
          </p:cNvSpPr>
          <p:nvPr>
            <p:ph type="title"/>
          </p:nvPr>
        </p:nvSpPr>
        <p:spPr>
          <a:xfrm>
            <a:off x="457200" y="274638"/>
            <a:ext cx="8229600" cy="1143000"/>
          </a:xfrm>
        </p:spPr>
        <p:txBody>
          <a:bodyPr/>
          <a:lstStyle>
            <a:lvl1pPr>
              <a:defRPr>
                <a:solidFill>
                  <a:schemeClr val="tx1">
                    <a:lumMod val="75000"/>
                    <a:lumOff val="25000"/>
                  </a:schemeClr>
                </a:solidFill>
              </a:defRPr>
            </a:lvl1pPr>
          </a:lstStyle>
          <a:p>
            <a:r>
              <a:rPr lang="en-US" smtClean="0"/>
              <a:t>Click to edit Master title style</a:t>
            </a:r>
            <a:endParaRPr lang="en-US" dirty="0"/>
          </a:p>
        </p:txBody>
      </p:sp>
      <p:sp>
        <p:nvSpPr>
          <p:cNvPr id="6" name="Content Placeholder 2"/>
          <p:cNvSpPr>
            <a:spLocks noGrp="1"/>
          </p:cNvSpPr>
          <p:nvPr>
            <p:ph idx="1"/>
          </p:nvPr>
        </p:nvSpPr>
        <p:spPr>
          <a:xfrm>
            <a:off x="457200" y="1600203"/>
            <a:ext cx="8229600" cy="48958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a:cxnSpLocks noChangeShapeType="1"/>
          </p:cNvCxnSpPr>
          <p:nvPr/>
        </p:nvCxnSpPr>
        <p:spPr bwMode="auto">
          <a:xfrm>
            <a:off x="571500" y="1524000"/>
            <a:ext cx="8001000" cy="1588"/>
          </a:xfrm>
          <a:prstGeom prst="line">
            <a:avLst/>
          </a:prstGeom>
          <a:noFill/>
          <a:ln w="12700">
            <a:solidFill>
              <a:srgbClr val="D57007"/>
            </a:solidFill>
            <a:round/>
            <a:headEnd/>
            <a:tailEnd/>
          </a:ln>
          <a:effectLst>
            <a:outerShdw blurRad="63500" dist="23000" dir="5400000" rotWithShape="0">
              <a:srgbClr val="000000">
                <a:alpha val="34999"/>
              </a:srgbClr>
            </a:outerShdw>
          </a:effectLst>
        </p:spPr>
      </p:cxnSp>
    </p:spTree>
    <p:extLst>
      <p:ext uri="{BB962C8B-B14F-4D97-AF65-F5344CB8AC3E}">
        <p14:creationId xmlns:p14="http://schemas.microsoft.com/office/powerpoint/2010/main" val="389875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3" name="Rectangle 2"/>
          <p:cNvSpPr/>
          <p:nvPr/>
        </p:nvSpPr>
        <p:spPr>
          <a:xfrm>
            <a:off x="1382714" y="1752600"/>
            <a:ext cx="6351587" cy="2171700"/>
          </a:xfrm>
          <a:prstGeom prst="rect">
            <a:avLst/>
          </a:prstGeom>
          <a:ln w="38100">
            <a:solidFill>
              <a:srgbClr val="FF66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defTabSz="457200">
              <a:defRPr/>
            </a:pPr>
            <a:endParaRPr lang="en-US" sz="1800" dirty="0">
              <a:solidFill>
                <a:srgbClr val="000000"/>
              </a:solidFill>
              <a:ea typeface="Arial" pitchFamily="-65" charset="0"/>
              <a:cs typeface="Arial" pitchFamily="-65" charset="0"/>
            </a:endParaRPr>
          </a:p>
        </p:txBody>
      </p:sp>
      <p:pic>
        <p:nvPicPr>
          <p:cNvPr id="4" name="Picture 4" descr="Home">
            <a:hlinkClick r:id="rId2" tooltip="Hom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3339" y="4394200"/>
            <a:ext cx="1376362" cy="1296988"/>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739901" y="2009774"/>
            <a:ext cx="5634038" cy="1622426"/>
          </a:xfrm>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975675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HathiTrust">
    <p:spTree>
      <p:nvGrpSpPr>
        <p:cNvPr id="1" name=""/>
        <p:cNvGrpSpPr/>
        <p:nvPr/>
      </p:nvGrpSpPr>
      <p:grpSpPr>
        <a:xfrm>
          <a:off x="0" y="0"/>
          <a:ext cx="0" cy="0"/>
          <a:chOff x="0" y="0"/>
          <a:chExt cx="0" cy="0"/>
        </a:xfrm>
      </p:grpSpPr>
      <p:sp>
        <p:nvSpPr>
          <p:cNvPr id="2" name="Rectangle 1"/>
          <p:cNvSpPr/>
          <p:nvPr/>
        </p:nvSpPr>
        <p:spPr>
          <a:xfrm>
            <a:off x="177801" y="196850"/>
            <a:ext cx="8788400" cy="6407150"/>
          </a:xfrm>
          <a:prstGeom prst="rect">
            <a:avLst/>
          </a:prstGeom>
          <a:solidFill>
            <a:schemeClr val="bg1"/>
          </a:solidFill>
          <a:ln w="12700" cap="flat" cmpd="sng" algn="ctr">
            <a:solidFill>
              <a:srgbClr val="FF66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en-US" sz="1800" dirty="0">
              <a:ln w="34925" cap="flat" cmpd="sng" algn="ctr">
                <a:solidFill>
                  <a:srgbClr val="FF6600"/>
                </a:solidFill>
                <a:prstDash val="solid"/>
                <a:round/>
                <a:headEnd type="none" w="med" len="med"/>
                <a:tailEnd type="none" w="med" len="med"/>
              </a:ln>
              <a:solidFill>
                <a:srgbClr val="FF6600"/>
              </a:solidFill>
              <a:ea typeface="Arial" pitchFamily="-65" charset="0"/>
              <a:cs typeface="Arial" pitchFamily="-65" charset="0"/>
            </a:endParaRPr>
          </a:p>
        </p:txBody>
      </p:sp>
      <p:pic>
        <p:nvPicPr>
          <p:cNvPr id="5" name="Picture 5"/>
          <p:cNvPicPr>
            <a:picLocks noChangeAspect="1" noChangeArrowheads="1"/>
          </p:cNvPicPr>
          <p:nvPr userDrawn="1"/>
        </p:nvPicPr>
        <p:blipFill>
          <a:blip r:embed="rId2"/>
          <a:srcRect/>
          <a:stretch>
            <a:fillRect/>
          </a:stretch>
        </p:blipFill>
        <p:spPr bwMode="auto">
          <a:xfrm>
            <a:off x="8212139" y="5930900"/>
            <a:ext cx="949325" cy="927100"/>
          </a:xfrm>
          <a:prstGeom prst="rect">
            <a:avLst/>
          </a:prstGeom>
          <a:noFill/>
          <a:ln w="9525">
            <a:noFill/>
            <a:miter lim="800000"/>
            <a:headEnd/>
            <a:tailEnd/>
          </a:ln>
        </p:spPr>
      </p:pic>
    </p:spTree>
    <p:extLst>
      <p:ext uri="{BB962C8B-B14F-4D97-AF65-F5344CB8AC3E}">
        <p14:creationId xmlns:p14="http://schemas.microsoft.com/office/powerpoint/2010/main" val="391676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6_HathiTrust">
    <p:spTree>
      <p:nvGrpSpPr>
        <p:cNvPr id="1" name=""/>
        <p:cNvGrpSpPr/>
        <p:nvPr/>
      </p:nvGrpSpPr>
      <p:grpSpPr>
        <a:xfrm>
          <a:off x="0" y="0"/>
          <a:ext cx="0" cy="0"/>
          <a:chOff x="0" y="0"/>
          <a:chExt cx="0" cy="0"/>
        </a:xfrm>
      </p:grpSpPr>
      <p:sp>
        <p:nvSpPr>
          <p:cNvPr id="2" name="Rectangle 1"/>
          <p:cNvSpPr/>
          <p:nvPr/>
        </p:nvSpPr>
        <p:spPr>
          <a:xfrm>
            <a:off x="177801" y="196850"/>
            <a:ext cx="8788400" cy="6407150"/>
          </a:xfrm>
          <a:prstGeom prst="rect">
            <a:avLst/>
          </a:prstGeom>
          <a:solidFill>
            <a:schemeClr val="bg1"/>
          </a:solidFill>
          <a:ln w="12700" cap="flat" cmpd="sng" algn="ctr">
            <a:solidFill>
              <a:srgbClr val="FF66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en-US" sz="1800" dirty="0">
              <a:ln w="34925" cap="flat" cmpd="sng" algn="ctr">
                <a:solidFill>
                  <a:srgbClr val="FF6600"/>
                </a:solidFill>
                <a:prstDash val="solid"/>
                <a:round/>
                <a:headEnd type="none" w="med" len="med"/>
                <a:tailEnd type="none" w="med" len="med"/>
              </a:ln>
              <a:solidFill>
                <a:srgbClr val="FF6600"/>
              </a:solidFill>
              <a:ea typeface="Arial" pitchFamily="-65" charset="0"/>
              <a:cs typeface="Arial" pitchFamily="-65" charset="0"/>
            </a:endParaRPr>
          </a:p>
        </p:txBody>
      </p:sp>
      <p:pic>
        <p:nvPicPr>
          <p:cNvPr id="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2139" y="5930900"/>
            <a:ext cx="949325"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18485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_HathiTrust">
    <p:spTree>
      <p:nvGrpSpPr>
        <p:cNvPr id="1" name=""/>
        <p:cNvGrpSpPr/>
        <p:nvPr/>
      </p:nvGrpSpPr>
      <p:grpSpPr>
        <a:xfrm>
          <a:off x="0" y="0"/>
          <a:ext cx="0" cy="0"/>
          <a:chOff x="0" y="0"/>
          <a:chExt cx="0" cy="0"/>
        </a:xfrm>
      </p:grpSpPr>
      <p:sp>
        <p:nvSpPr>
          <p:cNvPr id="2" name="Rectangle 1"/>
          <p:cNvSpPr/>
          <p:nvPr/>
        </p:nvSpPr>
        <p:spPr>
          <a:xfrm>
            <a:off x="177800" y="196850"/>
            <a:ext cx="8788400" cy="6407150"/>
          </a:xfrm>
          <a:prstGeom prst="rect">
            <a:avLst/>
          </a:prstGeom>
          <a:solidFill>
            <a:schemeClr val="bg1"/>
          </a:solidFill>
          <a:ln w="12700" cap="flat" cmpd="sng" algn="ctr">
            <a:solidFill>
              <a:srgbClr val="FF66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ln w="34925" cap="flat" cmpd="sng" algn="ctr">
                <a:solidFill>
                  <a:srgbClr val="FF6600"/>
                </a:solidFill>
                <a:prstDash val="solid"/>
                <a:round/>
                <a:headEnd type="none" w="med" len="med"/>
                <a:tailEnd type="none" w="med" len="med"/>
              </a:ln>
              <a:solidFill>
                <a:srgbClr val="FF6600"/>
              </a:solidFill>
              <a:ea typeface="Arial" pitchFamily="-65" charset="0"/>
              <a:cs typeface="Arial" pitchFamily="-65" charset="0"/>
            </a:endParaRPr>
          </a:p>
        </p:txBody>
      </p:sp>
      <p:pic>
        <p:nvPicPr>
          <p:cNvPr id="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2138" y="5930900"/>
            <a:ext cx="949325" cy="927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Date Placeholder 3"/>
          <p:cNvSpPr>
            <a:spLocks noGrp="1"/>
          </p:cNvSpPr>
          <p:nvPr>
            <p:ph type="dt" sz="half" idx="10"/>
          </p:nvPr>
        </p:nvSpPr>
        <p:spPr>
          <a:xfrm>
            <a:off x="-17462" y="6495522"/>
            <a:ext cx="2133600" cy="365125"/>
          </a:xfrm>
          <a:prstGeom prst="rect">
            <a:avLst/>
          </a:prstGeom>
        </p:spPr>
        <p:txBody>
          <a:bodyPr/>
          <a:lstStyle/>
          <a:p>
            <a:endParaRPr lang="en-US" dirty="0"/>
          </a:p>
        </p:txBody>
      </p:sp>
      <p:sp>
        <p:nvSpPr>
          <p:cNvPr id="5" name="Rectangle 4"/>
          <p:cNvSpPr/>
          <p:nvPr userDrawn="1"/>
        </p:nvSpPr>
        <p:spPr>
          <a:xfrm>
            <a:off x="-17462" y="6552364"/>
            <a:ext cx="2133600" cy="276999"/>
          </a:xfrm>
          <a:prstGeom prst="rect">
            <a:avLst/>
          </a:prstGeom>
        </p:spPr>
        <p:txBody>
          <a:bodyPr wrap="square">
            <a:spAutoFit/>
          </a:bodyPr>
          <a:lstStyle/>
          <a:p>
            <a:pPr algn="r"/>
            <a:fld id="{4CC8684B-D32F-4341-BD8A-0A90EA616F0E}" type="slidenum">
              <a:rPr lang="en-US" sz="1200" b="0" smtClean="0">
                <a:solidFill>
                  <a:schemeClr val="bg1">
                    <a:lumMod val="65000"/>
                  </a:schemeClr>
                </a:solidFill>
              </a:rPr>
              <a:pPr algn="r"/>
              <a:t>‹#›</a:t>
            </a:fld>
            <a:endParaRPr lang="en-US" sz="1200" b="0" dirty="0">
              <a:solidFill>
                <a:schemeClr val="bg1">
                  <a:lumMod val="65000"/>
                </a:schemeClr>
              </a:solidFill>
            </a:endParaRPr>
          </a:p>
        </p:txBody>
      </p:sp>
    </p:spTree>
    <p:extLst>
      <p:ext uri="{BB962C8B-B14F-4D97-AF65-F5344CB8AC3E}">
        <p14:creationId xmlns:p14="http://schemas.microsoft.com/office/powerpoint/2010/main" val="20909273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4_HathiTrust 1">
    <p:spTree>
      <p:nvGrpSpPr>
        <p:cNvPr id="1" name="Shape 51"/>
        <p:cNvGrpSpPr/>
        <p:nvPr/>
      </p:nvGrpSpPr>
      <p:grpSpPr>
        <a:xfrm>
          <a:off x="0" y="0"/>
          <a:ext cx="0" cy="0"/>
          <a:chOff x="0" y="0"/>
          <a:chExt cx="0" cy="0"/>
        </a:xfrm>
      </p:grpSpPr>
      <p:sp>
        <p:nvSpPr>
          <p:cNvPr id="52" name="Shape 52"/>
          <p:cNvSpPr/>
          <p:nvPr/>
        </p:nvSpPr>
        <p:spPr>
          <a:xfrm>
            <a:off x="177800" y="196850"/>
            <a:ext cx="8788500" cy="6407100"/>
          </a:xfrm>
          <a:prstGeom prst="rect">
            <a:avLst/>
          </a:prstGeom>
          <a:solidFill>
            <a:schemeClr val="lt1"/>
          </a:solidFill>
          <a:ln w="12700" cap="flat" cmpd="sng">
            <a:solidFill>
              <a:srgbClr val="FF66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6600"/>
              </a:solidFill>
              <a:latin typeface="Calibri"/>
              <a:ea typeface="Calibri"/>
              <a:cs typeface="Calibri"/>
              <a:sym typeface="Calibri"/>
            </a:endParaRPr>
          </a:p>
        </p:txBody>
      </p:sp>
      <p:pic>
        <p:nvPicPr>
          <p:cNvPr id="53" name="Shape 53"/>
          <p:cNvPicPr preferRelativeResize="0"/>
          <p:nvPr/>
        </p:nvPicPr>
        <p:blipFill>
          <a:blip r:embed="rId2">
            <a:alphaModFix/>
          </a:blip>
          <a:stretch>
            <a:fillRect/>
          </a:stretch>
        </p:blipFill>
        <p:spPr>
          <a:xfrm>
            <a:off x="8073274" y="5832525"/>
            <a:ext cx="1070724" cy="1025474"/>
          </a:xfrm>
          <a:prstGeom prst="rect">
            <a:avLst/>
          </a:prstGeom>
          <a:noFill/>
          <a:ln>
            <a:noFill/>
          </a:ln>
        </p:spPr>
      </p:pic>
      <p:sp>
        <p:nvSpPr>
          <p:cNvPr id="54" name="Shape 54"/>
          <p:cNvSpPr txBox="1"/>
          <p:nvPr/>
        </p:nvSpPr>
        <p:spPr>
          <a:xfrm>
            <a:off x="177800" y="6603950"/>
            <a:ext cx="2133600" cy="2541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1200">
                <a:solidFill>
                  <a:srgbClr val="999999"/>
                </a:solidFill>
                <a:latin typeface="Calibri"/>
                <a:ea typeface="Calibri"/>
                <a:cs typeface="Calibri"/>
                <a:sym typeface="Calibri"/>
              </a:rPr>
              <a:t>10</a:t>
            </a:r>
            <a:r>
              <a:rPr lang="en-US" sz="1200" i="0" u="none" strike="noStrike" cap="none">
                <a:solidFill>
                  <a:srgbClr val="999999"/>
                </a:solidFill>
                <a:latin typeface="Calibri"/>
                <a:ea typeface="Calibri"/>
                <a:cs typeface="Calibri"/>
                <a:sym typeface="Calibri"/>
              </a:rPr>
              <a:t> </a:t>
            </a:r>
            <a:r>
              <a:rPr lang="en-US" sz="1200">
                <a:solidFill>
                  <a:srgbClr val="999999"/>
                </a:solidFill>
                <a:latin typeface="Calibri"/>
                <a:ea typeface="Calibri"/>
                <a:cs typeface="Calibri"/>
                <a:sym typeface="Calibri"/>
              </a:rPr>
              <a:t>Nov</a:t>
            </a:r>
            <a:r>
              <a:rPr lang="en-US" sz="1200" i="0" u="none" strike="noStrike" cap="none">
                <a:solidFill>
                  <a:srgbClr val="999999"/>
                </a:solidFill>
                <a:latin typeface="Calibri"/>
                <a:ea typeface="Calibri"/>
                <a:cs typeface="Calibri"/>
                <a:sym typeface="Calibri"/>
              </a:rPr>
              <a:t>ember 201</a:t>
            </a:r>
            <a:r>
              <a:rPr lang="en-US" sz="1200">
                <a:solidFill>
                  <a:srgbClr val="999999"/>
                </a:solidFill>
                <a:latin typeface="Calibri"/>
                <a:ea typeface="Calibri"/>
                <a:cs typeface="Calibri"/>
                <a:sym typeface="Calibri"/>
              </a:rPr>
              <a:t>6</a:t>
            </a:r>
          </a:p>
        </p:txBody>
      </p:sp>
      <p:sp>
        <p:nvSpPr>
          <p:cNvPr id="55" name="Shape 55"/>
          <p:cNvSpPr txBox="1"/>
          <p:nvPr/>
        </p:nvSpPr>
        <p:spPr>
          <a:xfrm>
            <a:off x="3721100" y="6603950"/>
            <a:ext cx="1727100" cy="2187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sz="1200" i="0" u="none" strike="noStrike" cap="none">
                <a:solidFill>
                  <a:srgbClr val="999999"/>
                </a:solidFill>
                <a:latin typeface="Calibri"/>
                <a:ea typeface="Calibri"/>
                <a:cs typeface="Calibri"/>
                <a:sym typeface="Calibri"/>
              </a:rPr>
              <a:t>#HTMM1</a:t>
            </a:r>
            <a:r>
              <a:rPr lang="en-US" sz="1200">
                <a:solidFill>
                  <a:srgbClr val="999999"/>
                </a:solidFill>
                <a:latin typeface="Calibri"/>
                <a:ea typeface="Calibri"/>
                <a:cs typeface="Calibri"/>
                <a:sym typeface="Calibri"/>
              </a:rPr>
              <a:t>6</a:t>
            </a:r>
          </a:p>
        </p:txBody>
      </p:sp>
    </p:spTree>
    <p:extLst>
      <p:ext uri="{BB962C8B-B14F-4D97-AF65-F5344CB8AC3E}">
        <p14:creationId xmlns:p14="http://schemas.microsoft.com/office/powerpoint/2010/main" val="13676146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0824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5670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56558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6195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7" name="Slide Number Placeholder 6"/>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51293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8" name="Footer Placeholder 7"/>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9" name="Slide Number Placeholder 8"/>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85445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4" name="Footer Placeholder 3"/>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5" name="Slide Number Placeholder 4"/>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670332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3" name="Footer Placeholder 2"/>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4" name="Slide Number Placeholder 3"/>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13429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7" name="Slide Number Placeholder 6"/>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67315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7" name="Slide Number Placeholder 6"/>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221540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56808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59861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_HathiTrust">
    <p:spTree>
      <p:nvGrpSpPr>
        <p:cNvPr id="1" name=""/>
        <p:cNvGrpSpPr/>
        <p:nvPr/>
      </p:nvGrpSpPr>
      <p:grpSpPr>
        <a:xfrm>
          <a:off x="0" y="0"/>
          <a:ext cx="0" cy="0"/>
          <a:chOff x="0" y="0"/>
          <a:chExt cx="0" cy="0"/>
        </a:xfrm>
      </p:grpSpPr>
      <p:sp>
        <p:nvSpPr>
          <p:cNvPr id="2" name="Rectangle 1"/>
          <p:cNvSpPr/>
          <p:nvPr/>
        </p:nvSpPr>
        <p:spPr>
          <a:xfrm>
            <a:off x="177801" y="196850"/>
            <a:ext cx="8788400" cy="6407150"/>
          </a:xfrm>
          <a:prstGeom prst="rect">
            <a:avLst/>
          </a:prstGeom>
          <a:solidFill>
            <a:schemeClr val="bg1"/>
          </a:solidFill>
          <a:ln w="12700" cap="flat" cmpd="sng" algn="ctr">
            <a:solidFill>
              <a:srgbClr val="FF66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en-US" sz="1800" dirty="0">
              <a:ln w="34925" cap="flat" cmpd="sng" algn="ctr">
                <a:solidFill>
                  <a:srgbClr val="FF6600"/>
                </a:solidFill>
                <a:prstDash val="solid"/>
                <a:round/>
                <a:headEnd type="none" w="med" len="med"/>
                <a:tailEnd type="none" w="med" len="med"/>
              </a:ln>
              <a:solidFill>
                <a:srgbClr val="FF6600"/>
              </a:solidFill>
              <a:ea typeface="Arial" pitchFamily="-65" charset="0"/>
              <a:cs typeface="Arial" pitchFamily="-65" charset="0"/>
            </a:endParaRPr>
          </a:p>
        </p:txBody>
      </p:sp>
      <p:pic>
        <p:nvPicPr>
          <p:cNvPr id="3" name="Picture 5"/>
          <p:cNvPicPr>
            <a:picLocks noChangeAspect="1" noChangeArrowheads="1"/>
          </p:cNvPicPr>
          <p:nvPr/>
        </p:nvPicPr>
        <p:blipFill>
          <a:blip r:embed="rId2"/>
          <a:srcRect/>
          <a:stretch>
            <a:fillRect/>
          </a:stretch>
        </p:blipFill>
        <p:spPr bwMode="auto">
          <a:xfrm>
            <a:off x="8212139" y="5930900"/>
            <a:ext cx="949325" cy="927100"/>
          </a:xfrm>
          <a:prstGeom prst="rect">
            <a:avLst/>
          </a:prstGeom>
          <a:noFill/>
          <a:ln w="9525">
            <a:noFill/>
            <a:miter lim="800000"/>
            <a:headEnd/>
            <a:tailEnd/>
          </a:ln>
        </p:spPr>
      </p:pic>
      <p:sp>
        <p:nvSpPr>
          <p:cNvPr id="5" name="Title 1"/>
          <p:cNvSpPr>
            <a:spLocks noGrp="1"/>
          </p:cNvSpPr>
          <p:nvPr>
            <p:ph type="title"/>
          </p:nvPr>
        </p:nvSpPr>
        <p:spPr>
          <a:xfrm>
            <a:off x="457200" y="274638"/>
            <a:ext cx="8229600" cy="1143000"/>
          </a:xfrm>
        </p:spPr>
        <p:txBody>
          <a:bodyPr/>
          <a:lstStyle>
            <a:lvl1pPr>
              <a:defRPr>
                <a:solidFill>
                  <a:schemeClr val="tx1">
                    <a:lumMod val="75000"/>
                    <a:lumOff val="25000"/>
                  </a:schemeClr>
                </a:solidFill>
              </a:defRPr>
            </a:lvl1pPr>
          </a:lstStyle>
          <a:p>
            <a:r>
              <a:rPr lang="en-US" smtClean="0"/>
              <a:t>Click to edit Master title style</a:t>
            </a:r>
            <a:endParaRPr lang="en-US" dirty="0"/>
          </a:p>
        </p:txBody>
      </p:sp>
      <p:sp>
        <p:nvSpPr>
          <p:cNvPr id="6" name="Content Placeholder 2"/>
          <p:cNvSpPr>
            <a:spLocks noGrp="1"/>
          </p:cNvSpPr>
          <p:nvPr>
            <p:ph idx="1"/>
          </p:nvPr>
        </p:nvSpPr>
        <p:spPr>
          <a:xfrm>
            <a:off x="457200" y="1600203"/>
            <a:ext cx="8229600" cy="48958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a:cxnSpLocks noChangeShapeType="1"/>
          </p:cNvCxnSpPr>
          <p:nvPr/>
        </p:nvCxnSpPr>
        <p:spPr bwMode="auto">
          <a:xfrm>
            <a:off x="571500" y="1524000"/>
            <a:ext cx="8001000" cy="1588"/>
          </a:xfrm>
          <a:prstGeom prst="line">
            <a:avLst/>
          </a:prstGeom>
          <a:noFill/>
          <a:ln w="12700">
            <a:solidFill>
              <a:srgbClr val="D57007"/>
            </a:solidFill>
            <a:round/>
            <a:headEnd/>
            <a:tailEnd/>
          </a:ln>
          <a:effectLst>
            <a:outerShdw blurRad="63500" dist="23000" dir="5400000" rotWithShape="0">
              <a:srgbClr val="000000">
                <a:alpha val="34999"/>
              </a:srgbClr>
            </a:outerShdw>
          </a:effectLst>
        </p:spPr>
      </p:cxnSp>
    </p:spTree>
    <p:extLst>
      <p:ext uri="{BB962C8B-B14F-4D97-AF65-F5344CB8AC3E}">
        <p14:creationId xmlns:p14="http://schemas.microsoft.com/office/powerpoint/2010/main" val="1275590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48815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3" name="Rectangle 2"/>
          <p:cNvSpPr/>
          <p:nvPr/>
        </p:nvSpPr>
        <p:spPr>
          <a:xfrm>
            <a:off x="501447" y="1268361"/>
            <a:ext cx="8200102" cy="2861187"/>
          </a:xfrm>
          <a:prstGeom prst="rect">
            <a:avLst/>
          </a:prstGeom>
          <a:ln w="38100">
            <a:solidFill>
              <a:srgbClr val="FF66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defTabSz="457200">
              <a:defRPr/>
            </a:pPr>
            <a:endParaRPr lang="en-US" sz="1800" dirty="0">
              <a:solidFill>
                <a:srgbClr val="000000"/>
              </a:solidFill>
              <a:ea typeface="Arial" pitchFamily="-65" charset="0"/>
              <a:cs typeface="Arial" pitchFamily="-65" charset="0"/>
            </a:endParaRPr>
          </a:p>
        </p:txBody>
      </p:sp>
      <p:pic>
        <p:nvPicPr>
          <p:cNvPr id="4" name="Picture 4" descr="Home">
            <a:hlinkClick r:id="rId2" tooltip="Hom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3339" y="4615420"/>
            <a:ext cx="1376362" cy="1296988"/>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739901" y="2009774"/>
            <a:ext cx="5634038" cy="1622426"/>
          </a:xfrm>
        </p:spPr>
        <p:txBody>
          <a:bodyPr/>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1813530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6_HathiTrust">
    <p:spTree>
      <p:nvGrpSpPr>
        <p:cNvPr id="1" name=""/>
        <p:cNvGrpSpPr/>
        <p:nvPr/>
      </p:nvGrpSpPr>
      <p:grpSpPr>
        <a:xfrm>
          <a:off x="0" y="0"/>
          <a:ext cx="0" cy="0"/>
          <a:chOff x="0" y="0"/>
          <a:chExt cx="0" cy="0"/>
        </a:xfrm>
      </p:grpSpPr>
      <p:sp>
        <p:nvSpPr>
          <p:cNvPr id="2" name="Rectangle 1"/>
          <p:cNvSpPr/>
          <p:nvPr/>
        </p:nvSpPr>
        <p:spPr>
          <a:xfrm>
            <a:off x="177801" y="196850"/>
            <a:ext cx="8788400" cy="6407150"/>
          </a:xfrm>
          <a:prstGeom prst="rect">
            <a:avLst/>
          </a:prstGeom>
          <a:solidFill>
            <a:schemeClr val="bg1"/>
          </a:solidFill>
          <a:ln w="12700" cap="flat" cmpd="sng" algn="ctr">
            <a:solidFill>
              <a:srgbClr val="FF66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en-US" sz="1800" dirty="0">
              <a:ln w="34925" cap="flat" cmpd="sng" algn="ctr">
                <a:solidFill>
                  <a:srgbClr val="FF6600"/>
                </a:solidFill>
                <a:prstDash val="solid"/>
                <a:round/>
                <a:headEnd type="none" w="med" len="med"/>
                <a:tailEnd type="none" w="med" len="med"/>
              </a:ln>
              <a:solidFill>
                <a:srgbClr val="FF6600"/>
              </a:solidFill>
              <a:ea typeface="Arial" pitchFamily="-65" charset="0"/>
              <a:cs typeface="Arial" pitchFamily="-65" charset="0"/>
            </a:endParaRPr>
          </a:p>
        </p:txBody>
      </p:sp>
      <p:pic>
        <p:nvPicPr>
          <p:cNvPr id="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2139" y="5930900"/>
            <a:ext cx="949325"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25943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86150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457128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79044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7" name="Slide Number Placeholder 6"/>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74811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8" name="Footer Placeholder 7"/>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9" name="Slide Number Placeholder 8"/>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75369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4" name="Footer Placeholder 3"/>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5" name="Slide Number Placeholder 4"/>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9586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3" name="Footer Placeholder 2"/>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4" name="Slide Number Placeholder 3"/>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97251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7" name="Slide Number Placeholder 6"/>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2310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7" name="Slide Number Placeholder 6"/>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09898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7" name="Slide Number Placeholder 6"/>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43200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63852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15928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2_HathiTrust">
    <p:spTree>
      <p:nvGrpSpPr>
        <p:cNvPr id="1" name=""/>
        <p:cNvGrpSpPr/>
        <p:nvPr/>
      </p:nvGrpSpPr>
      <p:grpSpPr>
        <a:xfrm>
          <a:off x="0" y="0"/>
          <a:ext cx="0" cy="0"/>
          <a:chOff x="0" y="0"/>
          <a:chExt cx="0" cy="0"/>
        </a:xfrm>
      </p:grpSpPr>
      <p:sp>
        <p:nvSpPr>
          <p:cNvPr id="2" name="Rectangle 1"/>
          <p:cNvSpPr/>
          <p:nvPr/>
        </p:nvSpPr>
        <p:spPr>
          <a:xfrm>
            <a:off x="177801" y="196850"/>
            <a:ext cx="8788400" cy="6407150"/>
          </a:xfrm>
          <a:prstGeom prst="rect">
            <a:avLst/>
          </a:prstGeom>
          <a:solidFill>
            <a:schemeClr val="bg1"/>
          </a:solidFill>
          <a:ln w="12700" cap="flat" cmpd="sng" algn="ctr">
            <a:solidFill>
              <a:srgbClr val="FF66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en-US" sz="1800" dirty="0">
              <a:ln w="34925" cap="flat" cmpd="sng" algn="ctr">
                <a:solidFill>
                  <a:srgbClr val="FF6600"/>
                </a:solidFill>
                <a:prstDash val="solid"/>
                <a:round/>
                <a:headEnd type="none" w="med" len="med"/>
                <a:tailEnd type="none" w="med" len="med"/>
              </a:ln>
              <a:solidFill>
                <a:srgbClr val="FF6600"/>
              </a:solidFill>
              <a:ea typeface="Arial" pitchFamily="-65" charset="0"/>
              <a:cs typeface="Arial" pitchFamily="-65" charset="0"/>
            </a:endParaRPr>
          </a:p>
        </p:txBody>
      </p:sp>
      <p:pic>
        <p:nvPicPr>
          <p:cNvPr id="3" name="Picture 5"/>
          <p:cNvPicPr>
            <a:picLocks noChangeAspect="1" noChangeArrowheads="1"/>
          </p:cNvPicPr>
          <p:nvPr/>
        </p:nvPicPr>
        <p:blipFill>
          <a:blip r:embed="rId2"/>
          <a:srcRect/>
          <a:stretch>
            <a:fillRect/>
          </a:stretch>
        </p:blipFill>
        <p:spPr bwMode="auto">
          <a:xfrm>
            <a:off x="8212139" y="5930900"/>
            <a:ext cx="949325" cy="927100"/>
          </a:xfrm>
          <a:prstGeom prst="rect">
            <a:avLst/>
          </a:prstGeom>
          <a:noFill/>
          <a:ln w="9525">
            <a:noFill/>
            <a:miter lim="800000"/>
            <a:headEnd/>
            <a:tailEnd/>
          </a:ln>
        </p:spPr>
      </p:pic>
      <p:sp>
        <p:nvSpPr>
          <p:cNvPr id="5" name="Title 1"/>
          <p:cNvSpPr>
            <a:spLocks noGrp="1"/>
          </p:cNvSpPr>
          <p:nvPr>
            <p:ph type="title"/>
          </p:nvPr>
        </p:nvSpPr>
        <p:spPr>
          <a:xfrm>
            <a:off x="457200" y="274638"/>
            <a:ext cx="8229600" cy="1143000"/>
          </a:xfrm>
        </p:spPr>
        <p:txBody>
          <a:bodyPr/>
          <a:lstStyle>
            <a:lvl1pPr>
              <a:defRPr>
                <a:solidFill>
                  <a:schemeClr val="tx1">
                    <a:lumMod val="75000"/>
                    <a:lumOff val="25000"/>
                  </a:schemeClr>
                </a:solidFill>
              </a:defRPr>
            </a:lvl1pPr>
          </a:lstStyle>
          <a:p>
            <a:r>
              <a:rPr lang="en-US" smtClean="0"/>
              <a:t>Click to edit Master title style</a:t>
            </a:r>
            <a:endParaRPr lang="en-US" dirty="0"/>
          </a:p>
        </p:txBody>
      </p:sp>
      <p:sp>
        <p:nvSpPr>
          <p:cNvPr id="6" name="Content Placeholder 2"/>
          <p:cNvSpPr>
            <a:spLocks noGrp="1"/>
          </p:cNvSpPr>
          <p:nvPr>
            <p:ph idx="1"/>
          </p:nvPr>
        </p:nvSpPr>
        <p:spPr>
          <a:xfrm>
            <a:off x="457200" y="1600203"/>
            <a:ext cx="8229600" cy="48958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a:cxnSpLocks noChangeShapeType="1"/>
          </p:cNvCxnSpPr>
          <p:nvPr/>
        </p:nvCxnSpPr>
        <p:spPr bwMode="auto">
          <a:xfrm>
            <a:off x="571500" y="1524000"/>
            <a:ext cx="8001000" cy="1588"/>
          </a:xfrm>
          <a:prstGeom prst="line">
            <a:avLst/>
          </a:prstGeom>
          <a:noFill/>
          <a:ln w="12700">
            <a:solidFill>
              <a:srgbClr val="D57007"/>
            </a:solidFill>
            <a:round/>
            <a:headEnd/>
            <a:tailEnd/>
          </a:ln>
          <a:effectLst>
            <a:outerShdw blurRad="63500" dist="23000" dir="5400000" rotWithShape="0">
              <a:srgbClr val="000000">
                <a:alpha val="34999"/>
              </a:srgbClr>
            </a:outerShdw>
          </a:effectLst>
        </p:spPr>
      </p:cxnSp>
    </p:spTree>
    <p:extLst>
      <p:ext uri="{BB962C8B-B14F-4D97-AF65-F5344CB8AC3E}">
        <p14:creationId xmlns:p14="http://schemas.microsoft.com/office/powerpoint/2010/main" val="4132600736"/>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3" name="Rectangle 2"/>
          <p:cNvSpPr/>
          <p:nvPr/>
        </p:nvSpPr>
        <p:spPr>
          <a:xfrm>
            <a:off x="1382714" y="1752600"/>
            <a:ext cx="6351587" cy="2171700"/>
          </a:xfrm>
          <a:prstGeom prst="rect">
            <a:avLst/>
          </a:prstGeom>
          <a:ln w="38100">
            <a:solidFill>
              <a:srgbClr val="FF66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defTabSz="457200">
              <a:defRPr/>
            </a:pPr>
            <a:endParaRPr lang="en-US" sz="1800" dirty="0">
              <a:solidFill>
                <a:srgbClr val="000000"/>
              </a:solidFill>
              <a:ea typeface="Arial" pitchFamily="-65" charset="0"/>
              <a:cs typeface="Arial" pitchFamily="-65" charset="0"/>
            </a:endParaRPr>
          </a:p>
        </p:txBody>
      </p:sp>
      <p:pic>
        <p:nvPicPr>
          <p:cNvPr id="4" name="Picture 4" descr="Home">
            <a:hlinkClick r:id="rId2" tooltip="Hom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3339" y="4394200"/>
            <a:ext cx="1376362" cy="1296988"/>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739901" y="2009774"/>
            <a:ext cx="5634038" cy="1622426"/>
          </a:xfrm>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9575290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6_HathiTrust">
    <p:spTree>
      <p:nvGrpSpPr>
        <p:cNvPr id="1" name=""/>
        <p:cNvGrpSpPr/>
        <p:nvPr/>
      </p:nvGrpSpPr>
      <p:grpSpPr>
        <a:xfrm>
          <a:off x="0" y="0"/>
          <a:ext cx="0" cy="0"/>
          <a:chOff x="0" y="0"/>
          <a:chExt cx="0" cy="0"/>
        </a:xfrm>
      </p:grpSpPr>
      <p:sp>
        <p:nvSpPr>
          <p:cNvPr id="2" name="Rectangle 1"/>
          <p:cNvSpPr/>
          <p:nvPr/>
        </p:nvSpPr>
        <p:spPr>
          <a:xfrm>
            <a:off x="177801" y="196850"/>
            <a:ext cx="8788400" cy="6407150"/>
          </a:xfrm>
          <a:prstGeom prst="rect">
            <a:avLst/>
          </a:prstGeom>
          <a:solidFill>
            <a:schemeClr val="bg1"/>
          </a:solidFill>
          <a:ln w="12700" cap="flat" cmpd="sng" algn="ctr">
            <a:solidFill>
              <a:srgbClr val="FF66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en-US" sz="1800" dirty="0">
              <a:ln w="34925" cap="flat" cmpd="sng" algn="ctr">
                <a:solidFill>
                  <a:srgbClr val="FF6600"/>
                </a:solidFill>
                <a:prstDash val="solid"/>
                <a:round/>
                <a:headEnd type="none" w="med" len="med"/>
                <a:tailEnd type="none" w="med" len="med"/>
              </a:ln>
              <a:solidFill>
                <a:srgbClr val="FF6600"/>
              </a:solidFill>
              <a:ea typeface="Arial" pitchFamily="-65" charset="0"/>
              <a:cs typeface="Arial" pitchFamily="-65" charset="0"/>
            </a:endParaRPr>
          </a:p>
        </p:txBody>
      </p:sp>
      <p:pic>
        <p:nvPicPr>
          <p:cNvPr id="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2139" y="5930900"/>
            <a:ext cx="949325"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93392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defTabSz="457200"/>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413854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defTabSz="457200"/>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10902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defTabSz="457200"/>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83362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defTabSz="457200"/>
            <a:endParaRPr lang="en-US">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defTabSz="457200"/>
            <a:endParaRPr lang="en-US">
              <a:solidFill>
                <a:prstClr val="black"/>
              </a:solidFill>
            </a:endParaRPr>
          </a:p>
        </p:txBody>
      </p:sp>
      <p:sp>
        <p:nvSpPr>
          <p:cNvPr id="7" name="Slide Number Placeholder 6"/>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4820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8" name="Footer Placeholder 7"/>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9" name="Slide Number Placeholder 8"/>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82753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pPr defTabSz="457200"/>
            <a:endParaRPr lang="en-US">
              <a:solidFill>
                <a:prstClr val="black"/>
              </a:solidFill>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pPr defTabSz="457200"/>
            <a:endParaRPr lang="en-US">
              <a:solidFill>
                <a:prstClr val="black"/>
              </a:solidFill>
            </a:endParaRPr>
          </a:p>
        </p:txBody>
      </p:sp>
      <p:sp>
        <p:nvSpPr>
          <p:cNvPr id="9" name="Slide Number Placeholder 8"/>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42662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defTabSz="457200"/>
            <a:endParaRPr lang="en-US">
              <a:solidFill>
                <a:prstClr val="black"/>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defTabSz="457200"/>
            <a:endParaRPr lang="en-US">
              <a:solidFill>
                <a:prstClr val="black"/>
              </a:solidFill>
            </a:endParaRPr>
          </a:p>
        </p:txBody>
      </p:sp>
      <p:sp>
        <p:nvSpPr>
          <p:cNvPr id="5" name="Slide Number Placeholder 4"/>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2622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defTabSz="457200"/>
            <a:endParaRPr lang="en-US">
              <a:solidFill>
                <a:prstClr val="black"/>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defTabSz="457200"/>
            <a:endParaRPr lang="en-US">
              <a:solidFill>
                <a:prstClr val="black"/>
              </a:solidFill>
            </a:endParaRPr>
          </a:p>
        </p:txBody>
      </p:sp>
      <p:sp>
        <p:nvSpPr>
          <p:cNvPr id="4" name="Slide Number Placeholder 3"/>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36564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defTabSz="457200"/>
            <a:endParaRPr lang="en-US">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defTabSz="457200"/>
            <a:endParaRPr lang="en-US">
              <a:solidFill>
                <a:prstClr val="black"/>
              </a:solidFill>
            </a:endParaRPr>
          </a:p>
        </p:txBody>
      </p:sp>
      <p:sp>
        <p:nvSpPr>
          <p:cNvPr id="7" name="Slide Number Placeholder 6"/>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81827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defTabSz="457200"/>
            <a:endParaRPr lang="en-US">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defTabSz="457200"/>
            <a:endParaRPr lang="en-US">
              <a:solidFill>
                <a:prstClr val="black"/>
              </a:solidFill>
            </a:endParaRPr>
          </a:p>
        </p:txBody>
      </p:sp>
      <p:sp>
        <p:nvSpPr>
          <p:cNvPr id="7" name="Slide Number Placeholder 6"/>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20748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defTabSz="457200"/>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00996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defTabSz="457200"/>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142054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HathiTrust">
    <p:spTree>
      <p:nvGrpSpPr>
        <p:cNvPr id="1" name=""/>
        <p:cNvGrpSpPr/>
        <p:nvPr/>
      </p:nvGrpSpPr>
      <p:grpSpPr>
        <a:xfrm>
          <a:off x="0" y="0"/>
          <a:ext cx="0" cy="0"/>
          <a:chOff x="0" y="0"/>
          <a:chExt cx="0" cy="0"/>
        </a:xfrm>
      </p:grpSpPr>
      <p:sp>
        <p:nvSpPr>
          <p:cNvPr id="2" name="Rectangle 1"/>
          <p:cNvSpPr/>
          <p:nvPr/>
        </p:nvSpPr>
        <p:spPr>
          <a:xfrm>
            <a:off x="177800" y="196850"/>
            <a:ext cx="8788400" cy="6407150"/>
          </a:xfrm>
          <a:prstGeom prst="rect">
            <a:avLst/>
          </a:prstGeom>
          <a:solidFill>
            <a:schemeClr val="bg1"/>
          </a:solidFill>
          <a:ln w="12700" cap="flat" cmpd="sng" algn="ctr">
            <a:solidFill>
              <a:srgbClr val="FF66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en-US" dirty="0">
              <a:ln w="34925" cap="flat" cmpd="sng" algn="ctr">
                <a:solidFill>
                  <a:srgbClr val="FF6600"/>
                </a:solidFill>
                <a:prstDash val="solid"/>
                <a:round/>
                <a:headEnd type="none" w="med" len="med"/>
                <a:tailEnd type="none" w="med" len="med"/>
              </a:ln>
              <a:solidFill>
                <a:srgbClr val="FF6600"/>
              </a:solidFill>
              <a:ea typeface="Arial" pitchFamily="-65" charset="0"/>
              <a:cs typeface="Arial" pitchFamily="-65" charset="0"/>
            </a:endParaRPr>
          </a:p>
        </p:txBody>
      </p:sp>
      <p:pic>
        <p:nvPicPr>
          <p:cNvPr id="5" name="Picture 5"/>
          <p:cNvPicPr>
            <a:picLocks noChangeAspect="1" noChangeArrowheads="1"/>
          </p:cNvPicPr>
          <p:nvPr userDrawn="1"/>
        </p:nvPicPr>
        <p:blipFill>
          <a:blip r:embed="rId2"/>
          <a:srcRect/>
          <a:stretch>
            <a:fillRect/>
          </a:stretch>
        </p:blipFill>
        <p:spPr bwMode="auto">
          <a:xfrm>
            <a:off x="8212138" y="5930900"/>
            <a:ext cx="949325" cy="927100"/>
          </a:xfrm>
          <a:prstGeom prst="rect">
            <a:avLst/>
          </a:prstGeom>
          <a:noFill/>
          <a:ln w="9525">
            <a:noFill/>
            <a:miter lim="800000"/>
            <a:headEnd/>
            <a:tailEnd/>
          </a:ln>
        </p:spPr>
      </p:pic>
    </p:spTree>
    <p:extLst>
      <p:ext uri="{BB962C8B-B14F-4D97-AF65-F5344CB8AC3E}">
        <p14:creationId xmlns:p14="http://schemas.microsoft.com/office/powerpoint/2010/main" val="27296875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6_HathiTrust">
    <p:spTree>
      <p:nvGrpSpPr>
        <p:cNvPr id="1" name=""/>
        <p:cNvGrpSpPr/>
        <p:nvPr/>
      </p:nvGrpSpPr>
      <p:grpSpPr>
        <a:xfrm>
          <a:off x="0" y="0"/>
          <a:ext cx="0" cy="0"/>
          <a:chOff x="0" y="0"/>
          <a:chExt cx="0" cy="0"/>
        </a:xfrm>
      </p:grpSpPr>
      <p:sp>
        <p:nvSpPr>
          <p:cNvPr id="2" name="Rectangle 1"/>
          <p:cNvSpPr/>
          <p:nvPr/>
        </p:nvSpPr>
        <p:spPr>
          <a:xfrm>
            <a:off x="177800" y="196850"/>
            <a:ext cx="8788400" cy="6407150"/>
          </a:xfrm>
          <a:prstGeom prst="rect">
            <a:avLst/>
          </a:prstGeom>
          <a:solidFill>
            <a:schemeClr val="bg1"/>
          </a:solidFill>
          <a:ln w="12700" cap="flat" cmpd="sng" algn="ctr">
            <a:solidFill>
              <a:srgbClr val="FF66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en-US" dirty="0">
              <a:ln w="34925" cap="flat" cmpd="sng" algn="ctr">
                <a:solidFill>
                  <a:srgbClr val="FF6600"/>
                </a:solidFill>
                <a:prstDash val="solid"/>
                <a:round/>
                <a:headEnd type="none" w="med" len="med"/>
                <a:tailEnd type="none" w="med" len="med"/>
              </a:ln>
              <a:solidFill>
                <a:srgbClr val="FF6600"/>
              </a:solidFill>
              <a:ea typeface="Arial" pitchFamily="-65" charset="0"/>
              <a:cs typeface="Arial" pitchFamily="-65" charset="0"/>
            </a:endParaRPr>
          </a:p>
        </p:txBody>
      </p:sp>
      <p:pic>
        <p:nvPicPr>
          <p:cNvPr id="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2138" y="5930900"/>
            <a:ext cx="949325"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29512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647700" y="1689100"/>
            <a:ext cx="7848600" cy="20766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4" name="Shape 14"/>
          <p:cNvSpPr txBox="1"/>
          <p:nvPr/>
        </p:nvSpPr>
        <p:spPr>
          <a:xfrm>
            <a:off x="6265862" y="1219200"/>
            <a:ext cx="184200" cy="369900"/>
          </a:xfrm>
          <a:prstGeom prst="rect">
            <a:avLst/>
          </a:prstGeom>
          <a:noFill/>
          <a:ln>
            <a:noFill/>
          </a:ln>
        </p:spPr>
        <p:txBody>
          <a:bodyPr lIns="91425" tIns="45700" rIns="91425" bIns="45700" anchor="t" anchorCtr="0">
            <a:noAutofit/>
          </a:bodyPr>
          <a:lstStyle/>
          <a:p>
            <a:endParaRPr kern="0">
              <a:solidFill>
                <a:srgbClr val="000000"/>
              </a:solidFill>
              <a:latin typeface="Calibri"/>
              <a:ea typeface="Calibri"/>
              <a:cs typeface="Calibri"/>
              <a:sym typeface="Calibri"/>
            </a:endParaRPr>
          </a:p>
        </p:txBody>
      </p:sp>
      <p:sp>
        <p:nvSpPr>
          <p:cNvPr id="15" name="Shape 15"/>
          <p:cNvSpPr/>
          <p:nvPr/>
        </p:nvSpPr>
        <p:spPr>
          <a:xfrm>
            <a:off x="647700" y="1752600"/>
            <a:ext cx="7848600" cy="4698900"/>
          </a:xfrm>
          <a:prstGeom prst="rect">
            <a:avLst/>
          </a:prstGeom>
          <a:solidFill>
            <a:schemeClr val="lt1"/>
          </a:solidFill>
          <a:ln w="38100" cap="flat" cmpd="sng">
            <a:solidFill>
              <a:srgbClr val="FF6600"/>
            </a:solidFill>
            <a:prstDash val="solid"/>
            <a:round/>
            <a:headEnd type="none" w="med" len="med"/>
            <a:tailEnd type="none" w="med" len="med"/>
          </a:ln>
        </p:spPr>
        <p:txBody>
          <a:bodyPr lIns="91425" tIns="45700" rIns="91425" bIns="45700" anchor="ctr" anchorCtr="0">
            <a:noAutofit/>
          </a:bodyPr>
          <a:lstStyle/>
          <a:p>
            <a:pPr algn="ctr"/>
            <a:endParaRPr kern="0">
              <a:solidFill>
                <a:srgbClr val="000000"/>
              </a:solidFill>
              <a:latin typeface="Calibri"/>
              <a:ea typeface="Calibri"/>
              <a:cs typeface="Calibri"/>
              <a:sym typeface="Calibri"/>
            </a:endParaRPr>
          </a:p>
        </p:txBody>
      </p:sp>
      <p:cxnSp>
        <p:nvCxnSpPr>
          <p:cNvPr id="16" name="Shape 16"/>
          <p:cNvCxnSpPr/>
          <p:nvPr/>
        </p:nvCxnSpPr>
        <p:spPr>
          <a:xfrm>
            <a:off x="1638300" y="3692525"/>
            <a:ext cx="5884800" cy="1500"/>
          </a:xfrm>
          <a:prstGeom prst="straightConnector1">
            <a:avLst/>
          </a:prstGeom>
          <a:noFill/>
          <a:ln w="12700" cap="flat" cmpd="sng">
            <a:solidFill>
              <a:srgbClr val="D57007"/>
            </a:solidFill>
            <a:prstDash val="solid"/>
            <a:round/>
            <a:headEnd type="none" w="med" len="med"/>
            <a:tailEnd type="none" w="med" len="med"/>
          </a:ln>
        </p:spPr>
      </p:cxnSp>
      <p:pic>
        <p:nvPicPr>
          <p:cNvPr id="17" name="Shape 17" descr="HathiTrustLogo_vertical.jpg"/>
          <p:cNvPicPr preferRelativeResize="0"/>
          <p:nvPr/>
        </p:nvPicPr>
        <p:blipFill rotWithShape="1">
          <a:blip r:embed="rId2">
            <a:alphaModFix/>
          </a:blip>
          <a:srcRect/>
          <a:stretch/>
        </p:blipFill>
        <p:spPr>
          <a:xfrm>
            <a:off x="2573338" y="584200"/>
            <a:ext cx="879600" cy="822300"/>
          </a:xfrm>
          <a:prstGeom prst="rect">
            <a:avLst/>
          </a:prstGeom>
          <a:noFill/>
          <a:ln>
            <a:noFill/>
          </a:ln>
        </p:spPr>
      </p:pic>
      <p:sp>
        <p:nvSpPr>
          <p:cNvPr id="18" name="Shape 18"/>
          <p:cNvSpPr txBox="1"/>
          <p:nvPr/>
        </p:nvSpPr>
        <p:spPr>
          <a:xfrm>
            <a:off x="3582674" y="572350"/>
            <a:ext cx="2683200" cy="846000"/>
          </a:xfrm>
          <a:prstGeom prst="rect">
            <a:avLst/>
          </a:prstGeom>
          <a:noFill/>
          <a:ln>
            <a:noFill/>
          </a:ln>
        </p:spPr>
        <p:txBody>
          <a:bodyPr lIns="91425" tIns="45700" rIns="91425" bIns="45700" anchor="t" anchorCtr="0">
            <a:noAutofit/>
          </a:bodyPr>
          <a:lstStyle/>
          <a:p>
            <a:pPr algn="ctr">
              <a:spcAft>
                <a:spcPts val="600"/>
              </a:spcAft>
              <a:buSzPct val="25000"/>
            </a:pPr>
            <a:r>
              <a:rPr lang="en-US" sz="3200" kern="0">
                <a:solidFill>
                  <a:srgbClr val="404040"/>
                </a:solidFill>
                <a:latin typeface="Droid Serif"/>
                <a:ea typeface="Droid Serif"/>
                <a:cs typeface="Droid Serif"/>
                <a:sym typeface="Droid Serif"/>
              </a:rPr>
              <a:t>H</a:t>
            </a:r>
            <a:r>
              <a:rPr lang="en-US" sz="2800" kern="0">
                <a:solidFill>
                  <a:srgbClr val="404040"/>
                </a:solidFill>
                <a:latin typeface="Droid Serif"/>
                <a:ea typeface="Droid Serif"/>
                <a:cs typeface="Droid Serif"/>
                <a:sym typeface="Droid Serif"/>
              </a:rPr>
              <a:t>ATHI</a:t>
            </a:r>
            <a:r>
              <a:rPr lang="en-US" sz="3200" kern="0">
                <a:solidFill>
                  <a:srgbClr val="404040"/>
                </a:solidFill>
                <a:latin typeface="Droid Serif"/>
                <a:ea typeface="Droid Serif"/>
                <a:cs typeface="Droid Serif"/>
                <a:sym typeface="Droid Serif"/>
              </a:rPr>
              <a:t>T</a:t>
            </a:r>
            <a:r>
              <a:rPr lang="en-US" sz="2800" kern="0">
                <a:solidFill>
                  <a:srgbClr val="404040"/>
                </a:solidFill>
                <a:latin typeface="Droid Serif"/>
                <a:ea typeface="Droid Serif"/>
                <a:cs typeface="Droid Serif"/>
                <a:sym typeface="Droid Serif"/>
              </a:rPr>
              <a:t>RUST</a:t>
            </a:r>
          </a:p>
          <a:p>
            <a:pPr algn="ctr">
              <a:spcAft>
                <a:spcPts val="600"/>
              </a:spcAft>
            </a:pPr>
            <a:r>
              <a:rPr lang="en-US" sz="1400" b="1" kern="0">
                <a:solidFill>
                  <a:srgbClr val="404040"/>
                </a:solidFill>
                <a:latin typeface="Droid Serif"/>
                <a:ea typeface="Droid Serif"/>
                <a:cs typeface="Droid Serif"/>
                <a:sym typeface="Droid Serif"/>
              </a:rPr>
              <a:t> </a:t>
            </a:r>
            <a:r>
              <a:rPr lang="en-US" sz="1400" kern="0">
                <a:solidFill>
                  <a:srgbClr val="404040"/>
                </a:solidFill>
                <a:latin typeface="Droid Serif"/>
                <a:ea typeface="Droid Serif"/>
                <a:cs typeface="Droid Serif"/>
                <a:sym typeface="Droid Serif"/>
              </a:rPr>
              <a:t>A Shared Digital Repository</a:t>
            </a:r>
          </a:p>
        </p:txBody>
      </p:sp>
      <p:sp>
        <p:nvSpPr>
          <p:cNvPr id="19" name="Shape 19"/>
          <p:cNvSpPr txBox="1"/>
          <p:nvPr/>
        </p:nvSpPr>
        <p:spPr>
          <a:xfrm>
            <a:off x="647700" y="6507575"/>
            <a:ext cx="2133600" cy="254100"/>
          </a:xfrm>
          <a:prstGeom prst="rect">
            <a:avLst/>
          </a:prstGeom>
          <a:noFill/>
          <a:ln>
            <a:noFill/>
          </a:ln>
        </p:spPr>
        <p:txBody>
          <a:bodyPr lIns="91425" tIns="45700" rIns="91425" bIns="45700" anchor="ctr" anchorCtr="0">
            <a:noAutofit/>
          </a:bodyPr>
          <a:lstStyle/>
          <a:p>
            <a:pPr>
              <a:buSzPct val="25000"/>
            </a:pPr>
            <a:r>
              <a:rPr lang="en-US" sz="1200" kern="0">
                <a:solidFill>
                  <a:srgbClr val="999999"/>
                </a:solidFill>
                <a:latin typeface="Calibri"/>
                <a:ea typeface="Calibri"/>
                <a:cs typeface="Calibri"/>
                <a:sym typeface="Calibri"/>
              </a:rPr>
              <a:t>10 November 2016</a:t>
            </a:r>
          </a:p>
        </p:txBody>
      </p:sp>
      <p:sp>
        <p:nvSpPr>
          <p:cNvPr id="20" name="Shape 20"/>
          <p:cNvSpPr txBox="1"/>
          <p:nvPr/>
        </p:nvSpPr>
        <p:spPr>
          <a:xfrm>
            <a:off x="3708450" y="6507575"/>
            <a:ext cx="1727100" cy="218700"/>
          </a:xfrm>
          <a:prstGeom prst="rect">
            <a:avLst/>
          </a:prstGeom>
          <a:noFill/>
          <a:ln>
            <a:noFill/>
          </a:ln>
        </p:spPr>
        <p:txBody>
          <a:bodyPr lIns="91425" tIns="45700" rIns="91425" bIns="45700" anchor="ctr" anchorCtr="0">
            <a:noAutofit/>
          </a:bodyPr>
          <a:lstStyle/>
          <a:p>
            <a:pPr algn="ctr">
              <a:buSzPct val="25000"/>
            </a:pPr>
            <a:r>
              <a:rPr lang="en-US" sz="1200" kern="0">
                <a:solidFill>
                  <a:srgbClr val="999999"/>
                </a:solidFill>
                <a:latin typeface="Calibri"/>
                <a:ea typeface="Calibri"/>
                <a:cs typeface="Calibri"/>
                <a:sym typeface="Calibri"/>
              </a:rPr>
              <a:t>#HTMM16</a:t>
            </a:r>
          </a:p>
        </p:txBody>
      </p:sp>
    </p:spTree>
    <p:extLst>
      <p:ext uri="{BB962C8B-B14F-4D97-AF65-F5344CB8AC3E}">
        <p14:creationId xmlns:p14="http://schemas.microsoft.com/office/powerpoint/2010/main" val="2127409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4" name="Footer Placeholder 3"/>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5" name="Slide Number Placeholder 4"/>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56817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3_HathiTrus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rtl="0">
              <a:spcBef>
                <a:spcPts val="0"/>
              </a:spcBef>
              <a:defRPr>
                <a:solidFill>
                  <a:srgbClr val="3F3F3F"/>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3" name="Shape 23"/>
          <p:cNvSpPr/>
          <p:nvPr/>
        </p:nvSpPr>
        <p:spPr>
          <a:xfrm>
            <a:off x="177800" y="196850"/>
            <a:ext cx="8788500" cy="6407100"/>
          </a:xfrm>
          <a:prstGeom prst="rect">
            <a:avLst/>
          </a:prstGeom>
          <a:solidFill>
            <a:schemeClr val="lt1"/>
          </a:solidFill>
          <a:ln w="12700" cap="flat" cmpd="sng">
            <a:solidFill>
              <a:srgbClr val="FF6600"/>
            </a:solidFill>
            <a:prstDash val="solid"/>
            <a:round/>
            <a:headEnd type="none" w="med" len="med"/>
            <a:tailEnd type="none" w="med" len="med"/>
          </a:ln>
        </p:spPr>
        <p:txBody>
          <a:bodyPr lIns="91425" tIns="45700" rIns="91425" bIns="45700" anchor="ctr" anchorCtr="0">
            <a:noAutofit/>
          </a:bodyPr>
          <a:lstStyle/>
          <a:p>
            <a:pPr algn="ctr"/>
            <a:endParaRPr kern="0">
              <a:solidFill>
                <a:srgbClr val="FF6600"/>
              </a:solidFill>
              <a:latin typeface="Calibri"/>
              <a:ea typeface="Calibri"/>
              <a:cs typeface="Calibri"/>
              <a:sym typeface="Calibri"/>
            </a:endParaRPr>
          </a:p>
        </p:txBody>
      </p:sp>
      <p:cxnSp>
        <p:nvCxnSpPr>
          <p:cNvPr id="24" name="Shape 24"/>
          <p:cNvCxnSpPr/>
          <p:nvPr/>
        </p:nvCxnSpPr>
        <p:spPr>
          <a:xfrm>
            <a:off x="571500" y="1519425"/>
            <a:ext cx="8001000" cy="1500"/>
          </a:xfrm>
          <a:prstGeom prst="straightConnector1">
            <a:avLst/>
          </a:prstGeom>
          <a:noFill/>
          <a:ln w="12700" cap="flat" cmpd="sng">
            <a:solidFill>
              <a:srgbClr val="FF6600"/>
            </a:solidFill>
            <a:prstDash val="solid"/>
            <a:round/>
            <a:headEnd type="none" w="med" len="med"/>
            <a:tailEnd type="none" w="med" len="med"/>
          </a:ln>
        </p:spPr>
      </p:cxnSp>
      <p:sp>
        <p:nvSpPr>
          <p:cNvPr id="25" name="Shape 25"/>
          <p:cNvSpPr txBox="1">
            <a:spLocks noGrp="1"/>
          </p:cNvSpPr>
          <p:nvPr>
            <p:ph type="body" idx="1"/>
          </p:nvPr>
        </p:nvSpPr>
        <p:spPr>
          <a:xfrm>
            <a:off x="457200" y="1874225"/>
            <a:ext cx="8229600" cy="4621800"/>
          </a:xfrm>
          <a:prstGeom prst="rect">
            <a:avLst/>
          </a:prstGeom>
          <a:noFill/>
          <a:ln>
            <a:noFill/>
          </a:ln>
        </p:spPr>
        <p:txBody>
          <a:bodyPr lIns="91425" tIns="91425" rIns="91425" bIns="91425" anchor="t" anchorCtr="0"/>
          <a:lstStyle>
            <a:lvl1pPr lvl="0" rtl="0">
              <a:spcBef>
                <a:spcPts val="0"/>
              </a:spcBef>
              <a:buClr>
                <a:srgbClr val="FF6600"/>
              </a:buClr>
              <a:buFont typeface="Calibri"/>
              <a:defRPr>
                <a:solidFill>
                  <a:srgbClr val="3F3F3F"/>
                </a:solidFill>
              </a:defRPr>
            </a:lvl1pPr>
            <a:lvl2pPr lvl="1" rtl="0">
              <a:spcBef>
                <a:spcPts val="640"/>
              </a:spcBef>
              <a:buClr>
                <a:srgbClr val="FF6600"/>
              </a:buClr>
              <a:buFont typeface="Calibri"/>
              <a:defRPr>
                <a:solidFill>
                  <a:srgbClr val="3F3F3F"/>
                </a:solidFill>
              </a:defRPr>
            </a:lvl2pPr>
            <a:lvl3pPr lvl="2" rtl="0">
              <a:spcBef>
                <a:spcPts val="640"/>
              </a:spcBef>
              <a:buClr>
                <a:srgbClr val="FF6600"/>
              </a:buClr>
              <a:buFont typeface="Calibri"/>
              <a:defRPr>
                <a:solidFill>
                  <a:srgbClr val="3F3F3F"/>
                </a:solidFill>
              </a:defRPr>
            </a:lvl3pPr>
            <a:lvl4pPr lvl="3" rtl="0">
              <a:spcBef>
                <a:spcPts val="0"/>
              </a:spcBef>
              <a:defRPr>
                <a:solidFill>
                  <a:srgbClr val="3F3F3F"/>
                </a:solidFill>
              </a:defRPr>
            </a:lvl4pPr>
            <a:lvl5pPr lvl="4" rtl="0">
              <a:spcBef>
                <a:spcPts val="0"/>
              </a:spcBef>
              <a:defRPr>
                <a:solidFill>
                  <a:srgbClr val="3F3F3F"/>
                </a:solidFill>
              </a:defRPr>
            </a:lvl5pPr>
            <a:lvl6pPr lvl="5" rtl="0">
              <a:spcBef>
                <a:spcPts val="0"/>
              </a:spcBef>
              <a:defRPr sz="2000">
                <a:solidFill>
                  <a:schemeClr val="dk1"/>
                </a:solidFill>
                <a:latin typeface="Calibri"/>
                <a:ea typeface="Calibri"/>
                <a:cs typeface="Calibri"/>
                <a:sym typeface="Calibri"/>
              </a:defRPr>
            </a:lvl6pPr>
            <a:lvl7pPr lvl="6" rtl="0">
              <a:spcBef>
                <a:spcPts val="0"/>
              </a:spcBef>
              <a:defRPr sz="2000">
                <a:solidFill>
                  <a:schemeClr val="dk1"/>
                </a:solidFill>
                <a:latin typeface="Calibri"/>
                <a:ea typeface="Calibri"/>
                <a:cs typeface="Calibri"/>
                <a:sym typeface="Calibri"/>
              </a:defRPr>
            </a:lvl7pPr>
            <a:lvl8pPr lvl="7" rtl="0">
              <a:spcBef>
                <a:spcPts val="0"/>
              </a:spcBef>
              <a:defRPr sz="2000">
                <a:solidFill>
                  <a:schemeClr val="dk1"/>
                </a:solidFill>
                <a:latin typeface="Calibri"/>
                <a:ea typeface="Calibri"/>
                <a:cs typeface="Calibri"/>
                <a:sym typeface="Calibri"/>
              </a:defRPr>
            </a:lvl8pPr>
            <a:lvl9pPr lvl="8" rtl="0">
              <a:spcBef>
                <a:spcPts val="0"/>
              </a:spcBef>
              <a:defRPr sz="2000">
                <a:solidFill>
                  <a:schemeClr val="dk1"/>
                </a:solidFill>
                <a:latin typeface="Calibri"/>
                <a:ea typeface="Calibri"/>
                <a:cs typeface="Calibri"/>
                <a:sym typeface="Calibri"/>
              </a:defRPr>
            </a:lvl9pPr>
          </a:lstStyle>
          <a:p>
            <a:endParaRPr/>
          </a:p>
        </p:txBody>
      </p:sp>
      <p:pic>
        <p:nvPicPr>
          <p:cNvPr id="26" name="Shape 26"/>
          <p:cNvPicPr preferRelativeResize="0"/>
          <p:nvPr/>
        </p:nvPicPr>
        <p:blipFill>
          <a:blip r:embed="rId2">
            <a:alphaModFix/>
          </a:blip>
          <a:stretch>
            <a:fillRect/>
          </a:stretch>
        </p:blipFill>
        <p:spPr>
          <a:xfrm>
            <a:off x="8073274" y="5832525"/>
            <a:ext cx="1070724" cy="1025474"/>
          </a:xfrm>
          <a:prstGeom prst="rect">
            <a:avLst/>
          </a:prstGeom>
          <a:noFill/>
          <a:ln>
            <a:noFill/>
          </a:ln>
        </p:spPr>
      </p:pic>
      <p:sp>
        <p:nvSpPr>
          <p:cNvPr id="27" name="Shape 27"/>
          <p:cNvSpPr txBox="1"/>
          <p:nvPr/>
        </p:nvSpPr>
        <p:spPr>
          <a:xfrm>
            <a:off x="101600" y="6604000"/>
            <a:ext cx="2133600" cy="254100"/>
          </a:xfrm>
          <a:prstGeom prst="rect">
            <a:avLst/>
          </a:prstGeom>
          <a:noFill/>
          <a:ln>
            <a:noFill/>
          </a:ln>
        </p:spPr>
        <p:txBody>
          <a:bodyPr lIns="91425" tIns="45700" rIns="91425" bIns="45700" anchor="ctr" anchorCtr="0">
            <a:noAutofit/>
          </a:bodyPr>
          <a:lstStyle/>
          <a:p>
            <a:pPr>
              <a:buSzPct val="25000"/>
            </a:pPr>
            <a:r>
              <a:rPr lang="en-US" sz="1200" kern="0">
                <a:solidFill>
                  <a:srgbClr val="999999"/>
                </a:solidFill>
                <a:latin typeface="Calibri"/>
                <a:ea typeface="Calibri"/>
                <a:cs typeface="Calibri"/>
                <a:sym typeface="Calibri"/>
              </a:rPr>
              <a:t>10 November 2016</a:t>
            </a:r>
          </a:p>
        </p:txBody>
      </p:sp>
      <p:sp>
        <p:nvSpPr>
          <p:cNvPr id="28" name="Shape 28"/>
          <p:cNvSpPr txBox="1"/>
          <p:nvPr/>
        </p:nvSpPr>
        <p:spPr>
          <a:xfrm>
            <a:off x="3708500" y="6621700"/>
            <a:ext cx="1727100" cy="218700"/>
          </a:xfrm>
          <a:prstGeom prst="rect">
            <a:avLst/>
          </a:prstGeom>
          <a:noFill/>
          <a:ln>
            <a:noFill/>
          </a:ln>
        </p:spPr>
        <p:txBody>
          <a:bodyPr lIns="91425" tIns="45700" rIns="91425" bIns="45700" anchor="ctr" anchorCtr="0">
            <a:noAutofit/>
          </a:bodyPr>
          <a:lstStyle/>
          <a:p>
            <a:pPr algn="ctr">
              <a:buSzPct val="25000"/>
            </a:pPr>
            <a:r>
              <a:rPr lang="en-US" sz="1200" kern="0">
                <a:solidFill>
                  <a:srgbClr val="999999"/>
                </a:solidFill>
                <a:latin typeface="Calibri"/>
                <a:ea typeface="Calibri"/>
                <a:cs typeface="Calibri"/>
                <a:sym typeface="Calibri"/>
              </a:rPr>
              <a:t>#HTMM16</a:t>
            </a:r>
          </a:p>
        </p:txBody>
      </p:sp>
    </p:spTree>
    <p:extLst>
      <p:ext uri="{BB962C8B-B14F-4D97-AF65-F5344CB8AC3E}">
        <p14:creationId xmlns:p14="http://schemas.microsoft.com/office/powerpoint/2010/main" val="31882903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29"/>
        <p:cNvGrpSpPr/>
        <p:nvPr/>
      </p:nvGrpSpPr>
      <p:grpSpPr>
        <a:xfrm>
          <a:off x="0" y="0"/>
          <a:ext cx="0" cy="0"/>
          <a:chOff x="0" y="0"/>
          <a:chExt cx="0" cy="0"/>
        </a:xfrm>
      </p:grpSpPr>
      <p:sp>
        <p:nvSpPr>
          <p:cNvPr id="30" name="Shape 30"/>
          <p:cNvSpPr/>
          <p:nvPr/>
        </p:nvSpPr>
        <p:spPr>
          <a:xfrm>
            <a:off x="1382712" y="1752600"/>
            <a:ext cx="6351600" cy="2171700"/>
          </a:xfrm>
          <a:prstGeom prst="rect">
            <a:avLst/>
          </a:prstGeom>
          <a:solidFill>
            <a:schemeClr val="lt1"/>
          </a:solidFill>
          <a:ln w="38100" cap="flat" cmpd="sng">
            <a:solidFill>
              <a:srgbClr val="FF6600"/>
            </a:solidFill>
            <a:prstDash val="solid"/>
            <a:round/>
            <a:headEnd type="none" w="med" len="med"/>
            <a:tailEnd type="none" w="med" len="med"/>
          </a:ln>
        </p:spPr>
        <p:txBody>
          <a:bodyPr lIns="91425" tIns="45700" rIns="91425" bIns="45700" anchor="ctr" anchorCtr="0">
            <a:noAutofit/>
          </a:bodyPr>
          <a:lstStyle/>
          <a:p>
            <a:pPr algn="ctr"/>
            <a:endParaRPr kern="0">
              <a:solidFill>
                <a:srgbClr val="000000"/>
              </a:solidFill>
              <a:latin typeface="Calibri"/>
              <a:ea typeface="Calibri"/>
              <a:cs typeface="Calibri"/>
              <a:sym typeface="Calibri"/>
            </a:endParaRPr>
          </a:p>
        </p:txBody>
      </p:sp>
      <p:sp>
        <p:nvSpPr>
          <p:cNvPr id="31" name="Shape 31"/>
          <p:cNvSpPr txBox="1">
            <a:spLocks noGrp="1"/>
          </p:cNvSpPr>
          <p:nvPr>
            <p:ph type="ctrTitle"/>
          </p:nvPr>
        </p:nvSpPr>
        <p:spPr>
          <a:xfrm>
            <a:off x="1739900" y="2009774"/>
            <a:ext cx="5634000" cy="1622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pic>
        <p:nvPicPr>
          <p:cNvPr id="32" name="Shape 32" descr="Just Elephant.jpg"/>
          <p:cNvPicPr preferRelativeResize="0"/>
          <p:nvPr/>
        </p:nvPicPr>
        <p:blipFill>
          <a:blip r:embed="rId2">
            <a:alphaModFix/>
          </a:blip>
          <a:stretch>
            <a:fillRect/>
          </a:stretch>
        </p:blipFill>
        <p:spPr>
          <a:xfrm>
            <a:off x="3824075" y="4213900"/>
            <a:ext cx="1465649" cy="1403725"/>
          </a:xfrm>
          <a:prstGeom prst="rect">
            <a:avLst/>
          </a:prstGeom>
          <a:noFill/>
          <a:ln>
            <a:noFill/>
          </a:ln>
        </p:spPr>
      </p:pic>
    </p:spTree>
    <p:extLst>
      <p:ext uri="{BB962C8B-B14F-4D97-AF65-F5344CB8AC3E}">
        <p14:creationId xmlns:p14="http://schemas.microsoft.com/office/powerpoint/2010/main" val="23176527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4_HathiTrust">
    <p:spTree>
      <p:nvGrpSpPr>
        <p:cNvPr id="1" name="Shape 33"/>
        <p:cNvGrpSpPr/>
        <p:nvPr/>
      </p:nvGrpSpPr>
      <p:grpSpPr>
        <a:xfrm>
          <a:off x="0" y="0"/>
          <a:ext cx="0" cy="0"/>
          <a:chOff x="0" y="0"/>
          <a:chExt cx="0" cy="0"/>
        </a:xfrm>
      </p:grpSpPr>
      <p:sp>
        <p:nvSpPr>
          <p:cNvPr id="34" name="Shape 34"/>
          <p:cNvSpPr/>
          <p:nvPr/>
        </p:nvSpPr>
        <p:spPr>
          <a:xfrm>
            <a:off x="177800" y="196850"/>
            <a:ext cx="8788500" cy="6407100"/>
          </a:xfrm>
          <a:prstGeom prst="rect">
            <a:avLst/>
          </a:prstGeom>
          <a:solidFill>
            <a:schemeClr val="lt1"/>
          </a:solidFill>
          <a:ln w="12700" cap="flat" cmpd="sng">
            <a:solidFill>
              <a:srgbClr val="FF6600"/>
            </a:solidFill>
            <a:prstDash val="solid"/>
            <a:round/>
            <a:headEnd type="none" w="med" len="med"/>
            <a:tailEnd type="none" w="med" len="med"/>
          </a:ln>
        </p:spPr>
        <p:txBody>
          <a:bodyPr lIns="91425" tIns="45700" rIns="91425" bIns="45700" anchor="ctr" anchorCtr="0">
            <a:noAutofit/>
          </a:bodyPr>
          <a:lstStyle/>
          <a:p>
            <a:pPr algn="ctr"/>
            <a:endParaRPr kern="0">
              <a:solidFill>
                <a:srgbClr val="FF6600"/>
              </a:solidFill>
              <a:latin typeface="Calibri"/>
              <a:ea typeface="Calibri"/>
              <a:cs typeface="Calibri"/>
              <a:sym typeface="Calibri"/>
            </a:endParaRPr>
          </a:p>
        </p:txBody>
      </p:sp>
      <p:sp>
        <p:nvSpPr>
          <p:cNvPr id="35" name="Shape 35"/>
          <p:cNvSpPr txBox="1"/>
          <p:nvPr/>
        </p:nvSpPr>
        <p:spPr>
          <a:xfrm>
            <a:off x="177800" y="6586300"/>
            <a:ext cx="2133600" cy="254100"/>
          </a:xfrm>
          <a:prstGeom prst="rect">
            <a:avLst/>
          </a:prstGeom>
          <a:noFill/>
          <a:ln>
            <a:noFill/>
          </a:ln>
        </p:spPr>
        <p:txBody>
          <a:bodyPr lIns="91425" tIns="45700" rIns="91425" bIns="45700" anchor="ctr" anchorCtr="0">
            <a:noAutofit/>
          </a:bodyPr>
          <a:lstStyle/>
          <a:p>
            <a:pPr>
              <a:buSzPct val="25000"/>
            </a:pPr>
            <a:r>
              <a:rPr lang="en-US" sz="1200" kern="0">
                <a:solidFill>
                  <a:srgbClr val="999999"/>
                </a:solidFill>
                <a:latin typeface="Calibri"/>
                <a:ea typeface="Calibri"/>
                <a:cs typeface="Calibri"/>
                <a:sym typeface="Calibri"/>
              </a:rPr>
              <a:t>10 November 2016</a:t>
            </a:r>
          </a:p>
        </p:txBody>
      </p:sp>
      <p:sp>
        <p:nvSpPr>
          <p:cNvPr id="36" name="Shape 36"/>
          <p:cNvSpPr txBox="1"/>
          <p:nvPr/>
        </p:nvSpPr>
        <p:spPr>
          <a:xfrm>
            <a:off x="3543300" y="6604000"/>
            <a:ext cx="1727100" cy="218700"/>
          </a:xfrm>
          <a:prstGeom prst="rect">
            <a:avLst/>
          </a:prstGeom>
          <a:noFill/>
          <a:ln>
            <a:noFill/>
          </a:ln>
        </p:spPr>
        <p:txBody>
          <a:bodyPr lIns="91425" tIns="45700" rIns="91425" bIns="45700" anchor="ctr" anchorCtr="0">
            <a:noAutofit/>
          </a:bodyPr>
          <a:lstStyle/>
          <a:p>
            <a:pPr algn="ctr">
              <a:buSzPct val="25000"/>
            </a:pPr>
            <a:r>
              <a:rPr lang="en-US" sz="1200" kern="0">
                <a:solidFill>
                  <a:srgbClr val="999999"/>
                </a:solidFill>
                <a:latin typeface="Calibri"/>
                <a:ea typeface="Calibri"/>
                <a:cs typeface="Calibri"/>
                <a:sym typeface="Calibri"/>
              </a:rPr>
              <a:t>#HTMM16</a:t>
            </a:r>
          </a:p>
        </p:txBody>
      </p:sp>
    </p:spTree>
    <p:extLst>
      <p:ext uri="{BB962C8B-B14F-4D97-AF65-F5344CB8AC3E}">
        <p14:creationId xmlns:p14="http://schemas.microsoft.com/office/powerpoint/2010/main" val="17035623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5_HathiTrust">
    <p:spTree>
      <p:nvGrpSpPr>
        <p:cNvPr id="1" name="Shape 37"/>
        <p:cNvGrpSpPr/>
        <p:nvPr/>
      </p:nvGrpSpPr>
      <p:grpSpPr>
        <a:xfrm>
          <a:off x="0" y="0"/>
          <a:ext cx="0" cy="0"/>
          <a:chOff x="0" y="0"/>
          <a:chExt cx="0" cy="0"/>
        </a:xfrm>
      </p:grpSpPr>
      <p:sp>
        <p:nvSpPr>
          <p:cNvPr id="38" name="Shape 38"/>
          <p:cNvSpPr/>
          <p:nvPr/>
        </p:nvSpPr>
        <p:spPr>
          <a:xfrm>
            <a:off x="177800" y="196850"/>
            <a:ext cx="8788500" cy="6407100"/>
          </a:xfrm>
          <a:prstGeom prst="rect">
            <a:avLst/>
          </a:prstGeom>
          <a:solidFill>
            <a:schemeClr val="lt1"/>
          </a:solidFill>
          <a:ln w="12700" cap="flat" cmpd="sng">
            <a:solidFill>
              <a:srgbClr val="FF6600"/>
            </a:solidFill>
            <a:prstDash val="solid"/>
            <a:round/>
            <a:headEnd type="none" w="med" len="med"/>
            <a:tailEnd type="none" w="med" len="med"/>
          </a:ln>
        </p:spPr>
        <p:txBody>
          <a:bodyPr lIns="91425" tIns="45700" rIns="91425" bIns="45700" anchor="ctr" anchorCtr="0">
            <a:noAutofit/>
          </a:bodyPr>
          <a:lstStyle/>
          <a:p>
            <a:pPr algn="ctr"/>
            <a:endParaRPr kern="0">
              <a:solidFill>
                <a:srgbClr val="FF6600"/>
              </a:solidFill>
              <a:latin typeface="Calibri"/>
              <a:ea typeface="Calibri"/>
              <a:cs typeface="Calibri"/>
              <a:sym typeface="Calibri"/>
            </a:endParaRPr>
          </a:p>
        </p:txBody>
      </p:sp>
      <p:pic>
        <p:nvPicPr>
          <p:cNvPr id="39" name="Shape 39"/>
          <p:cNvPicPr preferRelativeResize="0"/>
          <p:nvPr/>
        </p:nvPicPr>
        <p:blipFill rotWithShape="1">
          <a:blip r:embed="rId2">
            <a:alphaModFix/>
          </a:blip>
          <a:srcRect/>
          <a:stretch/>
        </p:blipFill>
        <p:spPr>
          <a:xfrm>
            <a:off x="8212138" y="5930900"/>
            <a:ext cx="949200" cy="927000"/>
          </a:xfrm>
          <a:prstGeom prst="rect">
            <a:avLst/>
          </a:prstGeom>
          <a:noFill/>
          <a:ln>
            <a:noFill/>
          </a:ln>
        </p:spPr>
      </p:pic>
      <p:sp>
        <p:nvSpPr>
          <p:cNvPr id="40" name="Shape 40"/>
          <p:cNvSpPr txBox="1">
            <a:spLocks noGrp="1"/>
          </p:cNvSpPr>
          <p:nvPr>
            <p:ph type="subTitle" idx="1"/>
          </p:nvPr>
        </p:nvSpPr>
        <p:spPr>
          <a:xfrm>
            <a:off x="1102200" y="2606700"/>
            <a:ext cx="6939600" cy="1644600"/>
          </a:xfrm>
          <a:prstGeom prst="rect">
            <a:avLst/>
          </a:prstGeom>
        </p:spPr>
        <p:txBody>
          <a:bodyPr lIns="91425" tIns="91425" rIns="91425" bIns="91425" anchor="t"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41" name="Shape 41"/>
          <p:cNvSpPr txBox="1"/>
          <p:nvPr/>
        </p:nvSpPr>
        <p:spPr>
          <a:xfrm>
            <a:off x="0" y="6604000"/>
            <a:ext cx="2133600" cy="254100"/>
          </a:xfrm>
          <a:prstGeom prst="rect">
            <a:avLst/>
          </a:prstGeom>
          <a:noFill/>
          <a:ln>
            <a:noFill/>
          </a:ln>
        </p:spPr>
        <p:txBody>
          <a:bodyPr lIns="91425" tIns="45700" rIns="91425" bIns="45700" anchor="ctr" anchorCtr="0">
            <a:noAutofit/>
          </a:bodyPr>
          <a:lstStyle/>
          <a:p>
            <a:pPr>
              <a:buSzPct val="25000"/>
            </a:pPr>
            <a:r>
              <a:rPr lang="en-US" sz="1200" kern="0">
                <a:solidFill>
                  <a:srgbClr val="999999"/>
                </a:solidFill>
                <a:latin typeface="Calibri"/>
                <a:ea typeface="Calibri"/>
                <a:cs typeface="Calibri"/>
                <a:sym typeface="Calibri"/>
              </a:rPr>
              <a:t>10 November 2016</a:t>
            </a:r>
          </a:p>
        </p:txBody>
      </p:sp>
      <p:sp>
        <p:nvSpPr>
          <p:cNvPr id="42" name="Shape 42"/>
          <p:cNvSpPr txBox="1"/>
          <p:nvPr/>
        </p:nvSpPr>
        <p:spPr>
          <a:xfrm>
            <a:off x="3543300" y="6604000"/>
            <a:ext cx="1727100" cy="218700"/>
          </a:xfrm>
          <a:prstGeom prst="rect">
            <a:avLst/>
          </a:prstGeom>
          <a:noFill/>
          <a:ln>
            <a:noFill/>
          </a:ln>
        </p:spPr>
        <p:txBody>
          <a:bodyPr lIns="91425" tIns="45700" rIns="91425" bIns="45700" anchor="ctr" anchorCtr="0">
            <a:noAutofit/>
          </a:bodyPr>
          <a:lstStyle/>
          <a:p>
            <a:pPr algn="ctr">
              <a:buSzPct val="25000"/>
            </a:pPr>
            <a:r>
              <a:rPr lang="en-US" sz="1200" kern="0">
                <a:solidFill>
                  <a:srgbClr val="999999"/>
                </a:solidFill>
                <a:latin typeface="Calibri"/>
                <a:ea typeface="Calibri"/>
                <a:cs typeface="Calibri"/>
                <a:sym typeface="Calibri"/>
              </a:rPr>
              <a:t>#HTMM16</a:t>
            </a:r>
          </a:p>
        </p:txBody>
      </p:sp>
    </p:spTree>
    <p:extLst>
      <p:ext uri="{BB962C8B-B14F-4D97-AF65-F5344CB8AC3E}">
        <p14:creationId xmlns:p14="http://schemas.microsoft.com/office/powerpoint/2010/main" val="41254000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3"/>
        <p:cNvGrpSpPr/>
        <p:nvPr/>
      </p:nvGrpSpPr>
      <p:grpSpPr>
        <a:xfrm>
          <a:off x="0" y="0"/>
          <a:ext cx="0" cy="0"/>
          <a:chOff x="0" y="0"/>
          <a:chExt cx="0" cy="0"/>
        </a:xfrm>
      </p:grpSpPr>
      <p:sp>
        <p:nvSpPr>
          <p:cNvPr id="44" name="Shape 44"/>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kern="0"/>
          </a:p>
        </p:txBody>
      </p:sp>
    </p:spTree>
    <p:extLst>
      <p:ext uri="{BB962C8B-B14F-4D97-AF65-F5344CB8AC3E}">
        <p14:creationId xmlns:p14="http://schemas.microsoft.com/office/powerpoint/2010/main" val="14291949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lvl="0" indent="-139700" algn="l" rtl="0">
              <a:spcBef>
                <a:spcPts val="640"/>
              </a:spcBef>
              <a:buClr>
                <a:schemeClr val="dk1"/>
              </a:buClr>
              <a:buFont typeface="Arial"/>
              <a:buChar char="•"/>
              <a:defRPr sz="3200">
                <a:solidFill>
                  <a:schemeClr val="dk1"/>
                </a:solidFill>
                <a:latin typeface="Calibri"/>
                <a:ea typeface="Calibri"/>
                <a:cs typeface="Calibri"/>
                <a:sym typeface="Calibri"/>
              </a:defRPr>
            </a:lvl1pPr>
            <a:lvl2pPr marL="742950" lvl="1" indent="-107950" algn="l" rtl="0">
              <a:spcBef>
                <a:spcPts val="560"/>
              </a:spcBef>
              <a:buClr>
                <a:schemeClr val="dk1"/>
              </a:buClr>
              <a:buFont typeface="Arial"/>
              <a:buChar char="–"/>
              <a:defRPr sz="2800">
                <a:solidFill>
                  <a:schemeClr val="dk1"/>
                </a:solidFill>
                <a:latin typeface="Calibri"/>
                <a:ea typeface="Calibri"/>
                <a:cs typeface="Calibri"/>
                <a:sym typeface="Calibri"/>
              </a:defRPr>
            </a:lvl2pPr>
            <a:lvl3pPr marL="1143000" lvl="2" indent="-76200" algn="l" rtl="0">
              <a:spcBef>
                <a:spcPts val="480"/>
              </a:spcBef>
              <a:buClr>
                <a:schemeClr val="dk1"/>
              </a:buClr>
              <a:buFont typeface="Arial"/>
              <a:buChar char="•"/>
              <a:defRPr sz="2400">
                <a:solidFill>
                  <a:schemeClr val="dk1"/>
                </a:solidFill>
                <a:latin typeface="Calibri"/>
                <a:ea typeface="Calibri"/>
                <a:cs typeface="Calibri"/>
                <a:sym typeface="Calibri"/>
              </a:defRPr>
            </a:lvl3pPr>
            <a:lvl4pPr marL="1600200" lvl="3" indent="-101600" algn="l" rtl="0">
              <a:spcBef>
                <a:spcPts val="400"/>
              </a:spcBef>
              <a:buClr>
                <a:schemeClr val="dk1"/>
              </a:buClr>
              <a:buFont typeface="Arial"/>
              <a:buChar char="–"/>
              <a:defRPr sz="2000">
                <a:solidFill>
                  <a:schemeClr val="dk1"/>
                </a:solidFill>
                <a:latin typeface="Calibri"/>
                <a:ea typeface="Calibri"/>
                <a:cs typeface="Calibri"/>
                <a:sym typeface="Calibri"/>
              </a:defRPr>
            </a:lvl4pPr>
            <a:lvl5pPr marL="2057400" lvl="4" indent="-101600" algn="l" rtl="0">
              <a:spcBef>
                <a:spcPts val="400"/>
              </a:spcBef>
              <a:buClr>
                <a:schemeClr val="dk1"/>
              </a:buClr>
              <a:buFont typeface="Arial"/>
              <a:buChar char="»"/>
              <a:defRPr sz="2000">
                <a:solidFill>
                  <a:schemeClr val="dk1"/>
                </a:solidFill>
                <a:latin typeface="Calibri"/>
                <a:ea typeface="Calibri"/>
                <a:cs typeface="Calibri"/>
                <a:sym typeface="Calibri"/>
              </a:defRPr>
            </a:lvl5pPr>
            <a:lvl6pPr marL="2514600" lvl="5" indent="-101600" algn="l" rtl="0">
              <a:spcBef>
                <a:spcPts val="400"/>
              </a:spcBef>
              <a:buClr>
                <a:schemeClr val="dk1"/>
              </a:buClr>
              <a:buFont typeface="Arial"/>
              <a:buChar char="•"/>
              <a:defRPr sz="2000">
                <a:solidFill>
                  <a:schemeClr val="dk1"/>
                </a:solidFill>
                <a:latin typeface="Calibri"/>
                <a:ea typeface="Calibri"/>
                <a:cs typeface="Calibri"/>
                <a:sym typeface="Calibri"/>
              </a:defRPr>
            </a:lvl6pPr>
            <a:lvl7pPr marL="2971800" lvl="6" indent="-101600" algn="l" rtl="0">
              <a:spcBef>
                <a:spcPts val="400"/>
              </a:spcBef>
              <a:buClr>
                <a:schemeClr val="dk1"/>
              </a:buClr>
              <a:buFont typeface="Arial"/>
              <a:buChar char="•"/>
              <a:defRPr sz="2000">
                <a:solidFill>
                  <a:schemeClr val="dk1"/>
                </a:solidFill>
                <a:latin typeface="Calibri"/>
                <a:ea typeface="Calibri"/>
                <a:cs typeface="Calibri"/>
                <a:sym typeface="Calibri"/>
              </a:defRPr>
            </a:lvl7pPr>
            <a:lvl8pPr marL="3429000" lvl="7" indent="-101600" algn="l" rtl="0">
              <a:spcBef>
                <a:spcPts val="400"/>
              </a:spcBef>
              <a:buClr>
                <a:schemeClr val="dk1"/>
              </a:buClr>
              <a:buFont typeface="Arial"/>
              <a:buChar char="•"/>
              <a:defRPr sz="2000">
                <a:solidFill>
                  <a:schemeClr val="dk1"/>
                </a:solidFill>
                <a:latin typeface="Calibri"/>
                <a:ea typeface="Calibri"/>
                <a:cs typeface="Calibri"/>
                <a:sym typeface="Calibri"/>
              </a:defRPr>
            </a:lvl8pPr>
            <a:lvl9pPr marL="3886200" lvl="8" indent="-101600" algn="l" rtl="0">
              <a:spcBef>
                <a:spcPts val="400"/>
              </a:spcBef>
              <a:buClr>
                <a:schemeClr val="dk1"/>
              </a:buClr>
              <a:buFont typeface="Arial"/>
              <a:buChar char="•"/>
              <a:defRPr sz="2000">
                <a:solidFill>
                  <a:schemeClr val="dk1"/>
                </a:solidFill>
                <a:latin typeface="Calibri"/>
                <a:ea typeface="Calibri"/>
                <a:cs typeface="Calibri"/>
                <a:sym typeface="Calibri"/>
              </a:defRPr>
            </a:lvl9pPr>
          </a:lstStyle>
          <a:p>
            <a:endParaRPr/>
          </a:p>
        </p:txBody>
      </p:sp>
      <p:sp>
        <p:nvSpPr>
          <p:cNvPr id="48" name="Shape 48"/>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kern="0"/>
          </a:p>
        </p:txBody>
      </p:sp>
      <p:sp>
        <p:nvSpPr>
          <p:cNvPr id="49" name="Shape 49"/>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kern="0"/>
          </a:p>
        </p:txBody>
      </p:sp>
      <p:sp>
        <p:nvSpPr>
          <p:cNvPr id="50" name="Shape 50"/>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kern="0">
                <a:solidFill>
                  <a:srgbClr val="888888"/>
                </a:solidFill>
                <a:latin typeface="Calibri"/>
                <a:ea typeface="Calibri"/>
                <a:cs typeface="Calibri"/>
                <a:sym typeface="Calibri"/>
              </a:rPr>
              <a:pPr algn="r">
                <a:buSzPct val="25000"/>
              </a:pPr>
              <a:t>‹#›</a:t>
            </a:fld>
            <a:endParaRPr lang="en-US" sz="1200" kern="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184180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4_HathiTrust 1">
    <p:spTree>
      <p:nvGrpSpPr>
        <p:cNvPr id="1" name="Shape 51"/>
        <p:cNvGrpSpPr/>
        <p:nvPr/>
      </p:nvGrpSpPr>
      <p:grpSpPr>
        <a:xfrm>
          <a:off x="0" y="0"/>
          <a:ext cx="0" cy="0"/>
          <a:chOff x="0" y="0"/>
          <a:chExt cx="0" cy="0"/>
        </a:xfrm>
      </p:grpSpPr>
      <p:sp>
        <p:nvSpPr>
          <p:cNvPr id="52" name="Shape 52"/>
          <p:cNvSpPr/>
          <p:nvPr/>
        </p:nvSpPr>
        <p:spPr>
          <a:xfrm>
            <a:off x="177800" y="196850"/>
            <a:ext cx="8788500" cy="6407100"/>
          </a:xfrm>
          <a:prstGeom prst="rect">
            <a:avLst/>
          </a:prstGeom>
          <a:solidFill>
            <a:schemeClr val="lt1"/>
          </a:solidFill>
          <a:ln w="12700" cap="flat" cmpd="sng">
            <a:solidFill>
              <a:srgbClr val="FF6600"/>
            </a:solidFill>
            <a:prstDash val="solid"/>
            <a:round/>
            <a:headEnd type="none" w="med" len="med"/>
            <a:tailEnd type="none" w="med" len="med"/>
          </a:ln>
        </p:spPr>
        <p:txBody>
          <a:bodyPr lIns="91425" tIns="45700" rIns="91425" bIns="45700" anchor="ctr" anchorCtr="0">
            <a:noAutofit/>
          </a:bodyPr>
          <a:lstStyle/>
          <a:p>
            <a:pPr algn="ctr"/>
            <a:endParaRPr kern="0">
              <a:solidFill>
                <a:srgbClr val="FF6600"/>
              </a:solidFill>
              <a:latin typeface="Calibri"/>
              <a:ea typeface="Calibri"/>
              <a:cs typeface="Calibri"/>
              <a:sym typeface="Calibri"/>
            </a:endParaRPr>
          </a:p>
        </p:txBody>
      </p:sp>
      <p:pic>
        <p:nvPicPr>
          <p:cNvPr id="53" name="Shape 53"/>
          <p:cNvPicPr preferRelativeResize="0"/>
          <p:nvPr/>
        </p:nvPicPr>
        <p:blipFill>
          <a:blip r:embed="rId2">
            <a:alphaModFix/>
          </a:blip>
          <a:stretch>
            <a:fillRect/>
          </a:stretch>
        </p:blipFill>
        <p:spPr>
          <a:xfrm>
            <a:off x="8073274" y="5832525"/>
            <a:ext cx="1070724" cy="1025474"/>
          </a:xfrm>
          <a:prstGeom prst="rect">
            <a:avLst/>
          </a:prstGeom>
          <a:noFill/>
          <a:ln>
            <a:noFill/>
          </a:ln>
        </p:spPr>
      </p:pic>
      <p:sp>
        <p:nvSpPr>
          <p:cNvPr id="54" name="Shape 54"/>
          <p:cNvSpPr txBox="1"/>
          <p:nvPr/>
        </p:nvSpPr>
        <p:spPr>
          <a:xfrm>
            <a:off x="177800" y="6603950"/>
            <a:ext cx="2133600" cy="254100"/>
          </a:xfrm>
          <a:prstGeom prst="rect">
            <a:avLst/>
          </a:prstGeom>
          <a:noFill/>
          <a:ln>
            <a:noFill/>
          </a:ln>
        </p:spPr>
        <p:txBody>
          <a:bodyPr lIns="91425" tIns="45700" rIns="91425" bIns="45700" anchor="ctr" anchorCtr="0">
            <a:noAutofit/>
          </a:bodyPr>
          <a:lstStyle/>
          <a:p>
            <a:pPr>
              <a:buSzPct val="25000"/>
            </a:pPr>
            <a:r>
              <a:rPr lang="en-US" sz="1200" kern="0">
                <a:solidFill>
                  <a:srgbClr val="999999"/>
                </a:solidFill>
                <a:latin typeface="Calibri"/>
                <a:ea typeface="Calibri"/>
                <a:cs typeface="Calibri"/>
                <a:sym typeface="Calibri"/>
              </a:rPr>
              <a:t>10 November 2016</a:t>
            </a:r>
          </a:p>
        </p:txBody>
      </p:sp>
      <p:sp>
        <p:nvSpPr>
          <p:cNvPr id="55" name="Shape 55"/>
          <p:cNvSpPr txBox="1"/>
          <p:nvPr/>
        </p:nvSpPr>
        <p:spPr>
          <a:xfrm>
            <a:off x="3721100" y="6603950"/>
            <a:ext cx="1727100" cy="218700"/>
          </a:xfrm>
          <a:prstGeom prst="rect">
            <a:avLst/>
          </a:prstGeom>
          <a:noFill/>
          <a:ln>
            <a:noFill/>
          </a:ln>
        </p:spPr>
        <p:txBody>
          <a:bodyPr lIns="91425" tIns="45700" rIns="91425" bIns="45700" anchor="ctr" anchorCtr="0">
            <a:noAutofit/>
          </a:bodyPr>
          <a:lstStyle/>
          <a:p>
            <a:pPr algn="ctr">
              <a:buSzPct val="25000"/>
            </a:pPr>
            <a:r>
              <a:rPr lang="en-US" sz="1200" kern="0">
                <a:solidFill>
                  <a:srgbClr val="999999"/>
                </a:solidFill>
                <a:latin typeface="Calibri"/>
                <a:ea typeface="Calibri"/>
                <a:cs typeface="Calibri"/>
                <a:sym typeface="Calibri"/>
              </a:rPr>
              <a:t>#HTMM16</a:t>
            </a:r>
          </a:p>
        </p:txBody>
      </p:sp>
    </p:spTree>
    <p:extLst>
      <p:ext uri="{BB962C8B-B14F-4D97-AF65-F5344CB8AC3E}">
        <p14:creationId xmlns:p14="http://schemas.microsoft.com/office/powerpoint/2010/main" val="1566916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8" name="Shape 58"/>
          <p:cNvSpPr txBox="1">
            <a:spLocks noGrp="1"/>
          </p:cNvSpPr>
          <p:nvPr>
            <p:ph type="body" idx="1"/>
          </p:nvPr>
        </p:nvSpPr>
        <p:spPr>
          <a:xfrm>
            <a:off x="457200" y="1600200"/>
            <a:ext cx="4038600" cy="4526100"/>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59" name="Shape 59"/>
          <p:cNvSpPr txBox="1">
            <a:spLocks noGrp="1"/>
          </p:cNvSpPr>
          <p:nvPr>
            <p:ph type="body" idx="2"/>
          </p:nvPr>
        </p:nvSpPr>
        <p:spPr>
          <a:xfrm>
            <a:off x="4648200" y="1600200"/>
            <a:ext cx="4038600" cy="4526100"/>
          </a:xfrm>
          <a:prstGeom prst="rect">
            <a:avLst/>
          </a:prstGeom>
          <a:noFill/>
          <a:ln>
            <a:noFill/>
          </a:ln>
        </p:spPr>
        <p:txBody>
          <a:bodyPr lIns="91425" tIns="91425" rIns="91425" bIns="91425" anchor="t" anchorCtr="0"/>
          <a:lstStyle>
            <a:lvl1pPr lvl="0" rtl="0">
              <a:spcBef>
                <a:spcPts val="0"/>
              </a:spcBef>
              <a:defRPr sz="2800"/>
            </a:lvl1pPr>
            <a:lvl2pPr lvl="1" rtl="0">
              <a:spcBef>
                <a:spcPts val="0"/>
              </a:spcBef>
              <a:defRPr sz="2400"/>
            </a:lvl2pPr>
            <a:lvl3pPr lvl="2" rtl="0">
              <a:spcBef>
                <a:spcPts val="0"/>
              </a:spcBef>
              <a:defRPr sz="2000"/>
            </a:lvl3pPr>
            <a:lvl4pPr lvl="3" rtl="0">
              <a:spcBef>
                <a:spcPts val="0"/>
              </a:spcBef>
              <a:defRPr sz="1800"/>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60" name="Shape 60"/>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kern="0"/>
          </a:p>
        </p:txBody>
      </p:sp>
      <p:sp>
        <p:nvSpPr>
          <p:cNvPr id="61" name="Shape 61"/>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spcBef>
                <a:spcPts val="0"/>
              </a:spcBef>
              <a:defRPr sz="1200" b="0" i="0" u="none" strike="noStrike" cap="none">
                <a:solidFill>
                  <a:srgbClr val="888888"/>
                </a:solidFill>
                <a:latin typeface="Calibri"/>
                <a:ea typeface="Calibri"/>
                <a:cs typeface="Calibri"/>
                <a:sym typeface="Calibri"/>
              </a:defRPr>
            </a:lvl1pPr>
            <a:lvl2pPr marL="457200" marR="0" lvl="1" indent="0" algn="l" rtl="0">
              <a:spcBef>
                <a:spcPts val="0"/>
              </a:spcBef>
              <a:defRPr sz="1800" b="0" i="0" u="none" strike="noStrike" cap="none">
                <a:solidFill>
                  <a:schemeClr val="dk1"/>
                </a:solidFill>
                <a:latin typeface="Calibri"/>
                <a:ea typeface="Calibri"/>
                <a:cs typeface="Calibri"/>
                <a:sym typeface="Calibri"/>
              </a:defRPr>
            </a:lvl2pPr>
            <a:lvl3pPr marL="914400" marR="0" lvl="2" indent="0" algn="l" rtl="0">
              <a:spcBef>
                <a:spcPts val="0"/>
              </a:spcBef>
              <a:defRPr sz="1800" b="0" i="0" u="none" strike="noStrike" cap="none">
                <a:solidFill>
                  <a:schemeClr val="dk1"/>
                </a:solidFill>
                <a:latin typeface="Calibri"/>
                <a:ea typeface="Calibri"/>
                <a:cs typeface="Calibri"/>
                <a:sym typeface="Calibri"/>
              </a:defRPr>
            </a:lvl3pPr>
            <a:lvl4pPr marL="1371600" marR="0" lvl="3" indent="0" algn="l" rtl="0">
              <a:spcBef>
                <a:spcPts val="0"/>
              </a:spcBef>
              <a:defRPr sz="1800" b="0" i="0" u="none" strike="noStrike" cap="none">
                <a:solidFill>
                  <a:schemeClr val="dk1"/>
                </a:solidFill>
                <a:latin typeface="Calibri"/>
                <a:ea typeface="Calibri"/>
                <a:cs typeface="Calibri"/>
                <a:sym typeface="Calibri"/>
              </a:defRPr>
            </a:lvl4pPr>
            <a:lvl5pPr marL="1828800" marR="0" lvl="4" indent="0" algn="l" rtl="0">
              <a:spcBef>
                <a:spcPts val="0"/>
              </a:spcBef>
              <a:defRPr sz="1800" b="0" i="0" u="none" strike="noStrike" cap="none">
                <a:solidFill>
                  <a:schemeClr val="dk1"/>
                </a:solidFill>
                <a:latin typeface="Calibri"/>
                <a:ea typeface="Calibri"/>
                <a:cs typeface="Calibri"/>
                <a:sym typeface="Calibri"/>
              </a:defRPr>
            </a:lvl5pPr>
            <a:lvl6pPr marL="2286000" marR="0" lvl="5" indent="0" algn="l" rtl="0">
              <a:spcBef>
                <a:spcPts val="0"/>
              </a:spcBef>
              <a:defRPr sz="1800" b="0" i="0" u="none" strike="noStrike" cap="none">
                <a:solidFill>
                  <a:schemeClr val="dk1"/>
                </a:solidFill>
                <a:latin typeface="Calibri"/>
                <a:ea typeface="Calibri"/>
                <a:cs typeface="Calibri"/>
                <a:sym typeface="Calibri"/>
              </a:defRPr>
            </a:lvl6pPr>
            <a:lvl7pPr marL="2743200" marR="0" lvl="6" indent="0" algn="l" rtl="0">
              <a:spcBef>
                <a:spcPts val="0"/>
              </a:spcBef>
              <a:defRPr sz="1800" b="0" i="0" u="none" strike="noStrike" cap="none">
                <a:solidFill>
                  <a:schemeClr val="dk1"/>
                </a:solidFill>
                <a:latin typeface="Calibri"/>
                <a:ea typeface="Calibri"/>
                <a:cs typeface="Calibri"/>
                <a:sym typeface="Calibri"/>
              </a:defRPr>
            </a:lvl7pPr>
            <a:lvl8pPr marL="3200400" marR="0" lvl="7" indent="0" algn="l" rtl="0">
              <a:spcBef>
                <a:spcPts val="0"/>
              </a:spcBef>
              <a:defRPr sz="1800" b="0" i="0" u="none" strike="noStrike" cap="none">
                <a:solidFill>
                  <a:schemeClr val="dk1"/>
                </a:solidFill>
                <a:latin typeface="Calibri"/>
                <a:ea typeface="Calibri"/>
                <a:cs typeface="Calibri"/>
                <a:sym typeface="Calibri"/>
              </a:defRPr>
            </a:lvl8pPr>
            <a:lvl9pPr marL="3657600" marR="0" lvl="8" indent="0" algn="l" rtl="0">
              <a:spcBef>
                <a:spcPts val="0"/>
              </a:spcBef>
              <a:defRPr sz="1800" b="0" i="0" u="none" strike="noStrike" cap="none">
                <a:solidFill>
                  <a:schemeClr val="dk1"/>
                </a:solidFill>
                <a:latin typeface="Calibri"/>
                <a:ea typeface="Calibri"/>
                <a:cs typeface="Calibri"/>
                <a:sym typeface="Calibri"/>
              </a:defRPr>
            </a:lvl9pPr>
          </a:lstStyle>
          <a:p>
            <a:endParaRPr kern="0"/>
          </a:p>
        </p:txBody>
      </p:sp>
      <p:sp>
        <p:nvSpPr>
          <p:cNvPr id="62" name="Shape 62"/>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1200" kern="0">
                <a:solidFill>
                  <a:srgbClr val="888888"/>
                </a:solidFill>
                <a:latin typeface="Calibri"/>
                <a:ea typeface="Calibri"/>
                <a:cs typeface="Calibri"/>
                <a:sym typeface="Calibri"/>
              </a:rPr>
              <a:pPr algn="r">
                <a:buSzPct val="25000"/>
              </a:pPr>
              <a:t>‹#›</a:t>
            </a:fld>
            <a:endParaRPr lang="en-US" sz="1200" kern="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5763540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6_HathiTrust">
    <p:spTree>
      <p:nvGrpSpPr>
        <p:cNvPr id="1" name="Shape 33"/>
        <p:cNvGrpSpPr/>
        <p:nvPr/>
      </p:nvGrpSpPr>
      <p:grpSpPr>
        <a:xfrm>
          <a:off x="0" y="0"/>
          <a:ext cx="0" cy="0"/>
          <a:chOff x="0" y="0"/>
          <a:chExt cx="0" cy="0"/>
        </a:xfrm>
      </p:grpSpPr>
      <p:sp>
        <p:nvSpPr>
          <p:cNvPr id="34" name="Shape 34"/>
          <p:cNvSpPr/>
          <p:nvPr/>
        </p:nvSpPr>
        <p:spPr>
          <a:xfrm>
            <a:off x="177800" y="196850"/>
            <a:ext cx="8788500" cy="6407100"/>
          </a:xfrm>
          <a:prstGeom prst="rect">
            <a:avLst/>
          </a:prstGeom>
          <a:solidFill>
            <a:schemeClr val="lt1"/>
          </a:solidFill>
          <a:ln w="12700" cap="flat" cmpd="sng">
            <a:solidFill>
              <a:srgbClr val="FF6600"/>
            </a:solidFill>
            <a:prstDash val="solid"/>
            <a:round/>
            <a:headEnd type="none" w="med" len="med"/>
            <a:tailEnd type="none" w="med" len="med"/>
          </a:ln>
        </p:spPr>
        <p:txBody>
          <a:bodyPr lIns="91425" tIns="45700" rIns="91425" bIns="45700" anchor="ctr" anchorCtr="0">
            <a:noAutofit/>
          </a:bodyPr>
          <a:lstStyle/>
          <a:p>
            <a:pPr algn="ctr"/>
            <a:endParaRPr kern="0">
              <a:solidFill>
                <a:srgbClr val="FF6600"/>
              </a:solidFill>
              <a:latin typeface="Calibri"/>
              <a:ea typeface="Calibri"/>
              <a:cs typeface="Calibri"/>
              <a:sym typeface="Calibri"/>
            </a:endParaRPr>
          </a:p>
        </p:txBody>
      </p:sp>
      <p:sp>
        <p:nvSpPr>
          <p:cNvPr id="35" name="Shape 35"/>
          <p:cNvSpPr txBox="1"/>
          <p:nvPr/>
        </p:nvSpPr>
        <p:spPr>
          <a:xfrm>
            <a:off x="177800" y="6586300"/>
            <a:ext cx="2133600" cy="254100"/>
          </a:xfrm>
          <a:prstGeom prst="rect">
            <a:avLst/>
          </a:prstGeom>
          <a:noFill/>
          <a:ln>
            <a:noFill/>
          </a:ln>
        </p:spPr>
        <p:txBody>
          <a:bodyPr lIns="91425" tIns="45700" rIns="91425" bIns="45700" anchor="ctr" anchorCtr="0">
            <a:noAutofit/>
          </a:bodyPr>
          <a:lstStyle/>
          <a:p>
            <a:pPr>
              <a:buSzPct val="25000"/>
            </a:pPr>
            <a:r>
              <a:rPr lang="en-US" sz="1200" kern="0">
                <a:solidFill>
                  <a:srgbClr val="999999"/>
                </a:solidFill>
                <a:latin typeface="Calibri"/>
                <a:ea typeface="Calibri"/>
                <a:cs typeface="Calibri"/>
                <a:sym typeface="Calibri"/>
              </a:rPr>
              <a:t>10 November 2016</a:t>
            </a:r>
          </a:p>
        </p:txBody>
      </p:sp>
      <p:sp>
        <p:nvSpPr>
          <p:cNvPr id="36" name="Shape 36"/>
          <p:cNvSpPr txBox="1"/>
          <p:nvPr/>
        </p:nvSpPr>
        <p:spPr>
          <a:xfrm>
            <a:off x="3543300" y="6604000"/>
            <a:ext cx="1727100" cy="218700"/>
          </a:xfrm>
          <a:prstGeom prst="rect">
            <a:avLst/>
          </a:prstGeom>
          <a:noFill/>
          <a:ln>
            <a:noFill/>
          </a:ln>
        </p:spPr>
        <p:txBody>
          <a:bodyPr lIns="91425" tIns="45700" rIns="91425" bIns="45700" anchor="ctr" anchorCtr="0">
            <a:noAutofit/>
          </a:bodyPr>
          <a:lstStyle/>
          <a:p>
            <a:pPr algn="ctr">
              <a:buSzPct val="25000"/>
            </a:pPr>
            <a:r>
              <a:rPr lang="en-US" sz="1200" kern="0">
                <a:solidFill>
                  <a:srgbClr val="999999"/>
                </a:solidFill>
                <a:latin typeface="Calibri"/>
                <a:ea typeface="Calibri"/>
                <a:cs typeface="Calibri"/>
                <a:sym typeface="Calibri"/>
              </a:rPr>
              <a:t>#HTMM16</a:t>
            </a:r>
          </a:p>
        </p:txBody>
      </p:sp>
    </p:spTree>
    <p:extLst>
      <p:ext uri="{BB962C8B-B14F-4D97-AF65-F5344CB8AC3E}">
        <p14:creationId xmlns:p14="http://schemas.microsoft.com/office/powerpoint/2010/main" val="2337194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3" name="Footer Placeholder 2"/>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4" name="Slide Number Placeholder 3"/>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7356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7" name="Slide Number Placeholder 6"/>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3443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2"/>
            <a:ext cx="2133600" cy="365125"/>
          </a:xfrm>
          <a:prstGeom prst="rect">
            <a:avLst/>
          </a:prstGeom>
        </p:spPr>
        <p:txBody>
          <a:bodyPr/>
          <a:lstStyle/>
          <a:p>
            <a:pPr defTabSz="457200"/>
            <a:endParaRPr lang="en-US">
              <a:solidFill>
                <a:prstClr val="black"/>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pPr defTabSz="457200"/>
            <a:endParaRPr lang="en-US">
              <a:solidFill>
                <a:prstClr val="black"/>
              </a:solidFill>
            </a:endParaRPr>
          </a:p>
        </p:txBody>
      </p:sp>
      <p:sp>
        <p:nvSpPr>
          <p:cNvPr id="7" name="Slide Number Placeholder 6"/>
          <p:cNvSpPr>
            <a:spLocks noGrp="1"/>
          </p:cNvSpPr>
          <p:nvPr>
            <p:ph type="sldNum" sz="quarter" idx="12"/>
          </p:nvPr>
        </p:nvSpPr>
        <p:spPr/>
        <p:txBody>
          <a:bodyPr/>
          <a:lstStyle/>
          <a:p>
            <a:fld id="{4886E138-09BC-9543-9627-FED5F9E9ED8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8672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3.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theme" Target="../theme/theme5.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886E138-09BC-9543-9627-FED5F9E9ED81}"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10185348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742" r:id="rId16"/>
    <p:sldLayoutId id="2147483743" r:id="rId1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886E138-09BC-9543-9627-FED5F9E9ED81}"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350812872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1" r:id="rId1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457200" y="6386497"/>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886E138-09BC-9543-9627-FED5F9E9ED81}"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424237199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7" r:id="rId1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457200" y="634466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886E138-09BC-9543-9627-FED5F9E9ED81}"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132612467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2" r:id="rId12"/>
    <p:sldLayoutId id="2147483723"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1" name="Shape 11"/>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457454209"/>
      </p:ext>
    </p:extLst>
  </p:cSld>
  <p:clrMap bg1="lt1" tx1="dk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www.hathitrust.org/datasets"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43.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3" Type="http://schemas.openxmlformats.org/officeDocument/2006/relationships/hyperlink" Target="http://www.hathitrust.org/authors_guild_lawsuit_information" TargetMode="External"/><Relationship Id="rId2" Type="http://schemas.openxmlformats.org/officeDocument/2006/relationships/notesSlide" Target="../notesSlides/notesSlide27.xml"/><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3" Type="http://schemas.openxmlformats.org/officeDocument/2006/relationships/hyperlink" Target="http://www.hathitrust.org/access_use#ic-access" TargetMode="External"/><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1.xml"/><Relationship Id="rId1" Type="http://schemas.openxmlformats.org/officeDocument/2006/relationships/slideLayout" Target="../slideLayouts/slideLayout33.xml"/><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3.xml"/><Relationship Id="rId1" Type="http://schemas.openxmlformats.org/officeDocument/2006/relationships/slideLayout" Target="../slideLayouts/slideLayout33.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4.xml"/><Relationship Id="rId1" Type="http://schemas.openxmlformats.org/officeDocument/2006/relationships/slideLayout" Target="../slideLayouts/slideLayout33.xml"/><Relationship Id="rId4" Type="http://schemas.openxmlformats.org/officeDocument/2006/relationships/image" Target="../media/image26.jpeg"/></Relationships>
</file>

<file path=ppt/slides/_rels/slide4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gi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hyperlink" Target="https://htrc2.pti.indiana.edu/"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er.educause.edu/articles/2016/5/the-hathitrust-research-center-exploring-the-full-text-frontier" TargetMode="External"/><Relationship Id="rId5" Type="http://schemas.openxmlformats.org/officeDocument/2006/relationships/hyperlink" Target="https://bookworm.htrc.illinois.edu/" TargetMode="External"/><Relationship Id="rId4" Type="http://schemas.openxmlformats.org/officeDocument/2006/relationships/hyperlink" Target="https://analytics.hathitrust.or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3" Type="http://schemas.openxmlformats.org/officeDocument/2006/relationships/hyperlink" Target="https://wiki.htrc.illinois.edu/display/com/use+case:+perform+text+analytics+using+ipython" TargetMode="External"/><Relationship Id="rId2" Type="http://schemas.openxmlformats.org/officeDocument/2006/relationships/notesSlide" Target="../notesSlides/notesSlide37.xml"/><Relationship Id="rId1" Type="http://schemas.openxmlformats.org/officeDocument/2006/relationships/slideLayout" Target="../slideLayouts/slideLayout43.xml"/><Relationship Id="rId4" Type="http://schemas.openxmlformats.org/officeDocument/2006/relationships/image" Target="../media/image32.tmp"/></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43.xml"/><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43.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hyperlink" Target="https://analytics.hathitrust.org/genre" TargetMode="External"/><Relationship Id="rId2" Type="http://schemas.openxmlformats.org/officeDocument/2006/relationships/notesSlide" Target="../notesSlides/notesSlide42.xml"/><Relationship Id="rId1" Type="http://schemas.openxmlformats.org/officeDocument/2006/relationships/slideLayout" Target="../slideLayouts/slideLayout43.xml"/><Relationship Id="rId4" Type="http://schemas.openxmlformats.org/officeDocument/2006/relationships/hyperlink" Target="https://sharc.hathitrust.org/feature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3.xml"/><Relationship Id="rId1" Type="http://schemas.openxmlformats.org/officeDocument/2006/relationships/slideLayout" Target="../slideLayouts/slideLayout38.xml"/></Relationships>
</file>

<file path=ppt/slides/_rels/slide5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5.xml"/><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4.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33.xml"/></Relationships>
</file>

<file path=ppt/slides/_rels/slide67.xml.rels><?xml version="1.0" encoding="UTF-8" standalone="yes"?>
<Relationships xmlns="http://schemas.openxmlformats.org/package/2006/relationships"><Relationship Id="rId3" Type="http://schemas.openxmlformats.org/officeDocument/2006/relationships/image" Target="../media/image43.tif"/><Relationship Id="rId2" Type="http://schemas.openxmlformats.org/officeDocument/2006/relationships/notesSlide" Target="../notesSlides/notesSlide52.xml"/><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33.xml"/><Relationship Id="rId4" Type="http://schemas.openxmlformats.org/officeDocument/2006/relationships/image" Target="../media/image45.png"/></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33.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7.xml.rels><?xml version="1.0" encoding="UTF-8" standalone="yes"?>
<Relationships xmlns="http://schemas.openxmlformats.org/package/2006/relationships"><Relationship Id="rId2" Type="http://schemas.openxmlformats.org/officeDocument/2006/relationships/hyperlink" Target="http://bit.ly/htrrcworksetgrant" TargetMode="External"/><Relationship Id="rId1" Type="http://schemas.openxmlformats.org/officeDocument/2006/relationships/slideLayout" Target="../slideLayouts/slideLayout4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8.xml"/></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3.xml"/></Relationships>
</file>

<file path=ppt/slides/_rels/slide9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3.xml"/></Relationships>
</file>

<file path=ppt/slides/_rels/slide93.xml.rels><?xml version="1.0" encoding="UTF-8" standalone="yes"?>
<Relationships xmlns="http://schemas.openxmlformats.org/package/2006/relationships"><Relationship Id="rId3" Type="http://schemas.openxmlformats.org/officeDocument/2006/relationships/hyperlink" Target="http://simssa.ca/" TargetMode="External"/><Relationship Id="rId2" Type="http://schemas.openxmlformats.org/officeDocument/2006/relationships/hyperlink" Target="http://novel-tm.ca/" TargetMode="External"/><Relationship Id="rId1" Type="http://schemas.openxmlformats.org/officeDocument/2006/relationships/slideLayout" Target="../slideLayouts/slideLayout43.xml"/></Relationships>
</file>

<file path=ppt/slides/_rels/slide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3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655" y="1484679"/>
            <a:ext cx="8947355" cy="2630121"/>
          </a:xfrm>
        </p:spPr>
        <p:txBody>
          <a:bodyPr>
            <a:normAutofit/>
          </a:bodyPr>
          <a:lstStyle/>
          <a:p>
            <a:r>
              <a:rPr lang="en-US" sz="3200" b="1" dirty="0"/>
              <a:t>Text Mining Concepts and Methods: </a:t>
            </a:r>
            <a:r>
              <a:rPr lang="en-US" sz="3200" b="1" dirty="0" smtClean="0"/>
              <a:t/>
            </a:r>
            <a:br>
              <a:rPr lang="en-US" sz="3200" b="1" dirty="0" smtClean="0"/>
            </a:br>
            <a:r>
              <a:rPr lang="en-US" sz="3200" b="1" dirty="0" smtClean="0"/>
              <a:t>HTRC </a:t>
            </a:r>
            <a:r>
              <a:rPr lang="en-US" sz="3200" b="1" dirty="0"/>
              <a:t>and Non-consumptive Research</a:t>
            </a:r>
            <a:endParaRPr lang="en-US" sz="3200" dirty="0"/>
          </a:p>
        </p:txBody>
      </p:sp>
    </p:spTree>
    <p:extLst>
      <p:ext uri="{BB962C8B-B14F-4D97-AF65-F5344CB8AC3E}">
        <p14:creationId xmlns:p14="http://schemas.microsoft.com/office/powerpoint/2010/main" val="291272625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txBox="1">
            <a:spLocks noGrp="1"/>
          </p:cNvSpPr>
          <p:nvPr>
            <p:ph type="title" idx="4294967295"/>
          </p:nvPr>
        </p:nvSpPr>
        <p:spPr>
          <a:xfrm>
            <a:off x="637625" y="167063"/>
            <a:ext cx="7734300" cy="6306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200" i="0" u="none" strike="noStrike" cap="none">
                <a:solidFill>
                  <a:schemeClr val="dk1"/>
                </a:solidFill>
                <a:latin typeface="Calibri"/>
                <a:ea typeface="Calibri"/>
                <a:cs typeface="Calibri"/>
                <a:sym typeface="Calibri"/>
              </a:rPr>
              <a:t>HathiTrust Members</a:t>
            </a:r>
            <a:r>
              <a:rPr lang="en-US" sz="3200"/>
              <a:t>hip 2016 </a:t>
            </a:r>
          </a:p>
        </p:txBody>
      </p:sp>
      <p:sp>
        <p:nvSpPr>
          <p:cNvPr id="463" name="Shape 463"/>
          <p:cNvSpPr txBox="1">
            <a:spLocks noGrp="1"/>
          </p:cNvSpPr>
          <p:nvPr>
            <p:ph type="body" idx="4294967295"/>
          </p:nvPr>
        </p:nvSpPr>
        <p:spPr>
          <a:xfrm>
            <a:off x="446000" y="770230"/>
            <a:ext cx="2293800" cy="5694900"/>
          </a:xfrm>
          <a:prstGeom prst="rect">
            <a:avLst/>
          </a:prstGeom>
          <a:noFill/>
          <a:ln>
            <a:noFill/>
          </a:ln>
        </p:spPr>
        <p:txBody>
          <a:bodyPr lIns="91425" tIns="45700" rIns="91425" bIns="45700" anchor="t" anchorCtr="0">
            <a:noAutofit/>
          </a:bodyPr>
          <a:lstStyle/>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Allegheny College</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American University of Beirut</a:t>
            </a:r>
          </a:p>
          <a:p>
            <a:pPr marL="342900" marR="0" lvl="0" indent="-342900" algn="l" rtl="0">
              <a:lnSpc>
                <a:spcPct val="115000"/>
              </a:lnSpc>
              <a:spcBef>
                <a:spcPts val="0"/>
              </a:spcBef>
              <a:buClr>
                <a:srgbClr val="000000"/>
              </a:buClr>
              <a:buSzPct val="25000"/>
              <a:buFont typeface="Arial"/>
              <a:buNone/>
            </a:pPr>
            <a:r>
              <a:rPr lang="en-US" sz="1000" dirty="0">
                <a:solidFill>
                  <a:srgbClr val="000000"/>
                </a:solidFill>
                <a:latin typeface="Arial"/>
                <a:ea typeface="Arial"/>
                <a:cs typeface="Arial"/>
                <a:sym typeface="Arial"/>
              </a:rPr>
              <a:t>Amherst College</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Arizona State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Auburn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Baylor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Boston College</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Boston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Brandeis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Brown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Bryn </a:t>
            </a:r>
            <a:r>
              <a:rPr lang="en-US" sz="1000" i="0" u="none" strike="noStrike" cap="none" dirty="0" err="1">
                <a:solidFill>
                  <a:srgbClr val="000000"/>
                </a:solidFill>
                <a:latin typeface="Arial"/>
                <a:ea typeface="Arial"/>
                <a:cs typeface="Arial"/>
                <a:sym typeface="Arial"/>
              </a:rPr>
              <a:t>Mawr</a:t>
            </a:r>
            <a:r>
              <a:rPr lang="en-US" sz="1000" i="0" u="none" strike="noStrike" cap="none" dirty="0">
                <a:solidFill>
                  <a:srgbClr val="000000"/>
                </a:solidFill>
                <a:latin typeface="Arial"/>
                <a:ea typeface="Arial"/>
                <a:cs typeface="Arial"/>
                <a:sym typeface="Arial"/>
              </a:rPr>
              <a:t> College</a:t>
            </a:r>
          </a:p>
          <a:p>
            <a:pPr marL="342900" marR="0" lvl="0" indent="-342900" algn="l" rtl="0">
              <a:lnSpc>
                <a:spcPct val="115000"/>
              </a:lnSpc>
              <a:spcBef>
                <a:spcPts val="0"/>
              </a:spcBef>
              <a:buClr>
                <a:srgbClr val="000000"/>
              </a:buClr>
              <a:buSzPct val="25000"/>
              <a:buFont typeface="Arial"/>
              <a:buNone/>
            </a:pPr>
            <a:r>
              <a:rPr lang="en-US" sz="1000" dirty="0" err="1">
                <a:solidFill>
                  <a:srgbClr val="000000"/>
                </a:solidFill>
                <a:latin typeface="Arial"/>
                <a:ea typeface="Arial"/>
                <a:cs typeface="Arial"/>
                <a:sym typeface="Arial"/>
              </a:rPr>
              <a:t>Bucknell</a:t>
            </a:r>
            <a:r>
              <a:rPr lang="en-US" sz="1000" dirty="0">
                <a:solidFill>
                  <a:srgbClr val="000000"/>
                </a:solidFill>
                <a:latin typeface="Arial"/>
                <a:ea typeface="Arial"/>
                <a:cs typeface="Arial"/>
                <a:sym typeface="Arial"/>
              </a:rPr>
              <a:t>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Carnegie Mellon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Case Western Reserve</a:t>
            </a:r>
          </a:p>
          <a:p>
            <a:pPr marL="342900" marR="0" lvl="0" indent="-342900" algn="l" rtl="0">
              <a:lnSpc>
                <a:spcPct val="115000"/>
              </a:lnSpc>
              <a:spcBef>
                <a:spcPts val="0"/>
              </a:spcBef>
              <a:buClr>
                <a:srgbClr val="000000"/>
              </a:buClr>
              <a:buSzPct val="25000"/>
              <a:buFont typeface="Arial"/>
              <a:buNone/>
            </a:pPr>
            <a:r>
              <a:rPr lang="en-US" sz="1000" dirty="0">
                <a:solidFill>
                  <a:srgbClr val="000000"/>
                </a:solidFill>
                <a:latin typeface="Arial"/>
                <a:ea typeface="Arial"/>
                <a:cs typeface="Arial"/>
                <a:sym typeface="Arial"/>
              </a:rPr>
              <a:t>The Claremont Colleges</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Colby College</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Columbia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Cornell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Dartmouth College</a:t>
            </a:r>
          </a:p>
          <a:p>
            <a:pPr marL="342900" marR="0" lvl="0" indent="-342900" algn="l" rtl="0">
              <a:lnSpc>
                <a:spcPct val="115000"/>
              </a:lnSpc>
              <a:spcBef>
                <a:spcPts val="0"/>
              </a:spcBef>
              <a:buClr>
                <a:srgbClr val="000000"/>
              </a:buClr>
              <a:buSzPct val="25000"/>
              <a:buFont typeface="Arial"/>
              <a:buNone/>
            </a:pPr>
            <a:r>
              <a:rPr lang="en-US" sz="1000" dirty="0">
                <a:solidFill>
                  <a:srgbClr val="000000"/>
                </a:solidFill>
                <a:latin typeface="Arial"/>
                <a:ea typeface="Arial"/>
                <a:cs typeface="Arial"/>
                <a:sym typeface="Arial"/>
              </a:rPr>
              <a:t>DePaul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Duke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Emory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Getty Research Institute</a:t>
            </a:r>
          </a:p>
          <a:p>
            <a:pPr marL="342900" marR="0" lvl="0" indent="-342900" algn="l" rtl="0">
              <a:lnSpc>
                <a:spcPct val="115000"/>
              </a:lnSpc>
              <a:spcBef>
                <a:spcPts val="0"/>
              </a:spcBef>
              <a:buClr>
                <a:srgbClr val="000000"/>
              </a:buClr>
              <a:buSzPct val="25000"/>
              <a:buFont typeface="Arial"/>
              <a:buNone/>
            </a:pPr>
            <a:r>
              <a:rPr lang="en-US" sz="1000" dirty="0">
                <a:solidFill>
                  <a:srgbClr val="000000"/>
                </a:solidFill>
                <a:latin typeface="Arial"/>
                <a:ea typeface="Arial"/>
                <a:cs typeface="Arial"/>
                <a:sym typeface="Arial"/>
              </a:rPr>
              <a:t>George Mason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Georgetown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Georgia Tech</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Harvard University Library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Haverford College</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Indiana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Iowa State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Johns Hopkins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Kansas State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Lafayette College</a:t>
            </a:r>
          </a:p>
          <a:p>
            <a:pPr marL="342900" marR="0" lvl="0" indent="-342900" algn="l" rtl="0">
              <a:lnSpc>
                <a:spcPct val="80000"/>
              </a:lnSpc>
              <a:spcBef>
                <a:spcPts val="0"/>
              </a:spcBef>
              <a:buClr>
                <a:srgbClr val="000000"/>
              </a:buClr>
              <a:buSzPct val="25000"/>
              <a:buFont typeface="Arial"/>
              <a:buNone/>
            </a:pPr>
            <a:endParaRPr sz="1000" i="0" u="none" strike="noStrike" cap="none" dirty="0">
              <a:solidFill>
                <a:srgbClr val="000000"/>
              </a:solidFill>
              <a:latin typeface="Arial"/>
              <a:ea typeface="Arial"/>
              <a:cs typeface="Arial"/>
              <a:sym typeface="Arial"/>
            </a:endParaRPr>
          </a:p>
          <a:p>
            <a:pPr marL="342900" marR="0" lvl="0" indent="-342900" algn="l" rtl="0">
              <a:lnSpc>
                <a:spcPct val="80000"/>
              </a:lnSpc>
              <a:spcBef>
                <a:spcPts val="0"/>
              </a:spcBef>
              <a:buClr>
                <a:srgbClr val="000000"/>
              </a:buClr>
              <a:buSzPct val="25000"/>
              <a:buFont typeface="Arial"/>
              <a:buNone/>
            </a:pPr>
            <a:endParaRPr sz="1000" i="0" u="none" strike="noStrike" cap="none" dirty="0">
              <a:solidFill>
                <a:srgbClr val="000000"/>
              </a:solidFill>
              <a:latin typeface="Arial"/>
              <a:ea typeface="Arial"/>
              <a:cs typeface="Arial"/>
              <a:sym typeface="Arial"/>
            </a:endParaRPr>
          </a:p>
          <a:p>
            <a:pPr marL="342900" marR="0" lvl="0" indent="-342900" algn="l" rtl="0">
              <a:lnSpc>
                <a:spcPct val="80000"/>
              </a:lnSpc>
              <a:spcBef>
                <a:spcPts val="0"/>
              </a:spcBef>
              <a:buClr>
                <a:schemeClr val="dk1"/>
              </a:buClr>
              <a:buSzPct val="25000"/>
              <a:buFont typeface="Arial"/>
              <a:buNone/>
            </a:pPr>
            <a:endParaRPr sz="1000" i="0" u="none" strike="noStrike" cap="none" dirty="0">
              <a:solidFill>
                <a:srgbClr val="000000"/>
              </a:solidFill>
              <a:latin typeface="Arial"/>
              <a:ea typeface="Arial"/>
              <a:cs typeface="Arial"/>
              <a:sym typeface="Arial"/>
            </a:endParaRPr>
          </a:p>
          <a:p>
            <a:pPr marL="342900" marR="0" lvl="0" indent="-342900" algn="l" rtl="0">
              <a:lnSpc>
                <a:spcPct val="80000"/>
              </a:lnSpc>
              <a:spcBef>
                <a:spcPts val="0"/>
              </a:spcBef>
              <a:buClr>
                <a:schemeClr val="dk1"/>
              </a:buClr>
              <a:buSzPct val="25000"/>
              <a:buFont typeface="Arial"/>
              <a:buNone/>
            </a:pPr>
            <a:endParaRPr sz="1000" i="0" u="none" strike="noStrike" cap="none" dirty="0">
              <a:solidFill>
                <a:srgbClr val="000000"/>
              </a:solidFill>
              <a:latin typeface="Arial"/>
              <a:ea typeface="Arial"/>
              <a:cs typeface="Arial"/>
              <a:sym typeface="Arial"/>
            </a:endParaRPr>
          </a:p>
          <a:p>
            <a:pPr marL="342900" marR="0" lvl="0" indent="-342900" algn="l" rtl="0">
              <a:lnSpc>
                <a:spcPct val="80000"/>
              </a:lnSpc>
              <a:spcBef>
                <a:spcPts val="0"/>
              </a:spcBef>
              <a:buClr>
                <a:schemeClr val="dk1"/>
              </a:buClr>
              <a:buSzPct val="25000"/>
              <a:buFont typeface="Arial"/>
              <a:buNone/>
            </a:pPr>
            <a:endParaRPr sz="1000" i="0" u="none" strike="noStrike" cap="none" dirty="0">
              <a:solidFill>
                <a:srgbClr val="000000"/>
              </a:solidFill>
              <a:latin typeface="Arial"/>
              <a:ea typeface="Arial"/>
              <a:cs typeface="Arial"/>
              <a:sym typeface="Arial"/>
            </a:endParaRPr>
          </a:p>
          <a:p>
            <a:pPr marL="342900" marR="0" lvl="0" indent="-342900" algn="l" rtl="0">
              <a:lnSpc>
                <a:spcPct val="80000"/>
              </a:lnSpc>
              <a:spcBef>
                <a:spcPts val="0"/>
              </a:spcBef>
              <a:buClr>
                <a:schemeClr val="dk1"/>
              </a:buClr>
              <a:buSzPct val="25000"/>
              <a:buFont typeface="Arial"/>
              <a:buNone/>
            </a:pPr>
            <a:endParaRPr sz="1000" i="0" u="none" strike="noStrike" cap="none" dirty="0">
              <a:solidFill>
                <a:srgbClr val="000000"/>
              </a:solidFill>
              <a:latin typeface="Arial"/>
              <a:ea typeface="Arial"/>
              <a:cs typeface="Arial"/>
              <a:sym typeface="Arial"/>
            </a:endParaRPr>
          </a:p>
          <a:p>
            <a:pPr marL="342900" marR="0" lvl="0" indent="-342900" algn="l" rtl="0">
              <a:lnSpc>
                <a:spcPct val="80000"/>
              </a:lnSpc>
              <a:spcBef>
                <a:spcPts val="0"/>
              </a:spcBef>
              <a:buClr>
                <a:schemeClr val="dk1"/>
              </a:buClr>
              <a:buSzPct val="25000"/>
              <a:buFont typeface="Arial"/>
              <a:buNone/>
            </a:pPr>
            <a:endParaRPr sz="1000" i="0" u="none" strike="noStrike" cap="none" dirty="0">
              <a:solidFill>
                <a:srgbClr val="000000"/>
              </a:solidFill>
              <a:latin typeface="Arial"/>
              <a:ea typeface="Arial"/>
              <a:cs typeface="Arial"/>
              <a:sym typeface="Arial"/>
            </a:endParaRPr>
          </a:p>
        </p:txBody>
      </p:sp>
      <p:sp>
        <p:nvSpPr>
          <p:cNvPr id="464" name="Shape 464"/>
          <p:cNvSpPr txBox="1">
            <a:spLocks noGrp="1"/>
          </p:cNvSpPr>
          <p:nvPr>
            <p:ph type="body" idx="4294967295"/>
          </p:nvPr>
        </p:nvSpPr>
        <p:spPr>
          <a:xfrm>
            <a:off x="2461775" y="754990"/>
            <a:ext cx="2592300" cy="5739300"/>
          </a:xfrm>
          <a:prstGeom prst="rect">
            <a:avLst/>
          </a:prstGeom>
          <a:noFill/>
          <a:ln>
            <a:noFill/>
          </a:ln>
        </p:spPr>
        <p:txBody>
          <a:bodyPr lIns="91425" tIns="45700" rIns="91425" bIns="45700" anchor="t" anchorCtr="0">
            <a:noAutofit/>
          </a:bodyPr>
          <a:lstStyle/>
          <a:p>
            <a:pPr marL="0" lvl="0" indent="0" defTabSz="114300" rtl="0">
              <a:lnSpc>
                <a:spcPct val="115000"/>
              </a:lnSpc>
              <a:spcBef>
                <a:spcPts val="0"/>
              </a:spcBef>
              <a:buClr>
                <a:schemeClr val="dk1"/>
              </a:buClr>
              <a:buSzPct val="25000"/>
              <a:buFont typeface="Arial"/>
              <a:buNone/>
            </a:pPr>
            <a:r>
              <a:rPr lang="en-US" sz="1000" dirty="0">
                <a:latin typeface="Arial"/>
                <a:ea typeface="Arial"/>
                <a:cs typeface="Arial"/>
                <a:sym typeface="Arial"/>
              </a:rPr>
              <a:t>Library of Congress</a:t>
            </a:r>
          </a:p>
          <a:p>
            <a:pPr marL="0" lvl="0" indent="0" defTabSz="114300" rtl="0">
              <a:lnSpc>
                <a:spcPct val="115000"/>
              </a:lnSpc>
              <a:spcBef>
                <a:spcPts val="0"/>
              </a:spcBef>
              <a:buClr>
                <a:schemeClr val="dk1"/>
              </a:buClr>
              <a:buSzPct val="25000"/>
              <a:buFont typeface="Arial"/>
              <a:buNone/>
            </a:pPr>
            <a:r>
              <a:rPr lang="en-US" sz="1000" dirty="0">
                <a:latin typeface="Arial"/>
                <a:ea typeface="Arial"/>
                <a:cs typeface="Arial"/>
                <a:sym typeface="Arial"/>
              </a:rPr>
              <a:t>Massachusetts Institute of Technology</a:t>
            </a:r>
          </a:p>
          <a:p>
            <a:pPr marL="0" lvl="0" indent="0" defTabSz="114300" rtl="0">
              <a:lnSpc>
                <a:spcPct val="115000"/>
              </a:lnSpc>
              <a:spcBef>
                <a:spcPts val="0"/>
              </a:spcBef>
              <a:buClr>
                <a:schemeClr val="dk1"/>
              </a:buClr>
              <a:buSzPct val="25000"/>
              <a:buFont typeface="Arial"/>
              <a:buNone/>
            </a:pPr>
            <a:r>
              <a:rPr lang="en-US" sz="1000" dirty="0">
                <a:latin typeface="Arial"/>
                <a:ea typeface="Arial"/>
                <a:cs typeface="Arial"/>
                <a:sym typeface="Arial"/>
              </a:rPr>
              <a:t>McGill University</a:t>
            </a:r>
          </a:p>
          <a:p>
            <a:pPr marL="0" lvl="0" indent="0" defTabSz="114300" rtl="0">
              <a:lnSpc>
                <a:spcPct val="115000"/>
              </a:lnSpc>
              <a:spcBef>
                <a:spcPts val="0"/>
              </a:spcBef>
              <a:buClr>
                <a:schemeClr val="dk1"/>
              </a:buClr>
              <a:buSzPct val="25000"/>
              <a:buFont typeface="Arial"/>
              <a:buNone/>
            </a:pPr>
            <a:r>
              <a:rPr lang="en-US" sz="1000" dirty="0">
                <a:latin typeface="Arial"/>
                <a:ea typeface="Arial"/>
                <a:cs typeface="Arial"/>
                <a:sym typeface="Arial"/>
              </a:rPr>
              <a:t>Michigan State University</a:t>
            </a:r>
          </a:p>
          <a:p>
            <a:pPr marL="0" lvl="0" indent="0" defTabSz="114300" rtl="0">
              <a:lnSpc>
                <a:spcPct val="115000"/>
              </a:lnSpc>
              <a:spcBef>
                <a:spcPts val="0"/>
              </a:spcBef>
              <a:buClr>
                <a:schemeClr val="dk1"/>
              </a:buClr>
              <a:buSzPct val="25000"/>
              <a:buFont typeface="Arial"/>
              <a:buNone/>
            </a:pPr>
            <a:r>
              <a:rPr lang="en-US" sz="1000" dirty="0">
                <a:latin typeface="Arial"/>
                <a:ea typeface="Arial"/>
                <a:cs typeface="Arial"/>
                <a:sym typeface="Arial"/>
              </a:rPr>
              <a:t>Montana State University</a:t>
            </a:r>
          </a:p>
          <a:p>
            <a:pPr marL="0" lvl="0" indent="0" defTabSz="114300" rtl="0">
              <a:lnSpc>
                <a:spcPct val="115000"/>
              </a:lnSpc>
              <a:spcBef>
                <a:spcPts val="0"/>
              </a:spcBef>
              <a:buClr>
                <a:schemeClr val="dk1"/>
              </a:buClr>
              <a:buSzPct val="25000"/>
              <a:buFont typeface="Arial"/>
              <a:buNone/>
            </a:pPr>
            <a:r>
              <a:rPr lang="en-US" sz="1000" dirty="0">
                <a:latin typeface="Arial"/>
                <a:ea typeface="Arial"/>
                <a:cs typeface="Arial"/>
                <a:sym typeface="Arial"/>
              </a:rPr>
              <a:t>Mount Holyoke College</a:t>
            </a:r>
          </a:p>
          <a:p>
            <a:pPr marL="0" lvl="0" indent="0" defTabSz="114300" rtl="0">
              <a:lnSpc>
                <a:spcPct val="115000"/>
              </a:lnSpc>
              <a:spcBef>
                <a:spcPts val="0"/>
              </a:spcBef>
              <a:buClr>
                <a:schemeClr val="dk1"/>
              </a:buClr>
              <a:buSzPct val="25000"/>
              <a:buFont typeface="Arial"/>
              <a:buNone/>
            </a:pPr>
            <a:r>
              <a:rPr lang="en-US" sz="1000" dirty="0">
                <a:latin typeface="Arial"/>
                <a:ea typeface="Arial"/>
                <a:cs typeface="Arial"/>
                <a:sym typeface="Arial"/>
              </a:rPr>
              <a:t>New York Public Library</a:t>
            </a:r>
          </a:p>
          <a:p>
            <a:pPr marL="0" lvl="0" indent="0" defTabSz="114300" rtl="0">
              <a:lnSpc>
                <a:spcPct val="115000"/>
              </a:lnSpc>
              <a:spcBef>
                <a:spcPts val="0"/>
              </a:spcBef>
              <a:buClr>
                <a:schemeClr val="dk1"/>
              </a:buClr>
              <a:buSzPct val="25000"/>
              <a:buFont typeface="Arial"/>
              <a:buNone/>
            </a:pPr>
            <a:r>
              <a:rPr lang="en-US" sz="1000" dirty="0">
                <a:latin typeface="Arial"/>
                <a:ea typeface="Arial"/>
                <a:cs typeface="Arial"/>
                <a:sym typeface="Arial"/>
              </a:rPr>
              <a:t>New York University</a:t>
            </a:r>
          </a:p>
          <a:p>
            <a:pPr marL="0" lvl="0" indent="0" defTabSz="114300" rtl="0">
              <a:lnSpc>
                <a:spcPct val="115000"/>
              </a:lnSpc>
              <a:spcBef>
                <a:spcPts val="0"/>
              </a:spcBef>
              <a:buClr>
                <a:schemeClr val="dk1"/>
              </a:buClr>
              <a:buSzPct val="25000"/>
              <a:buFont typeface="Arial"/>
              <a:buNone/>
            </a:pPr>
            <a:r>
              <a:rPr lang="en-US" sz="1000" dirty="0">
                <a:latin typeface="Arial"/>
                <a:ea typeface="Arial"/>
                <a:cs typeface="Arial"/>
                <a:sym typeface="Arial"/>
              </a:rPr>
              <a:t>North Carolina Central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North Carolina State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Northeastern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Northwestern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Oklahoma State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The Ohio State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The Pennsylvania State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Princeton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Purdue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Rutgers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Smith College</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Stanford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State University System of Florida</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Swarthmore College</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Syracuse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Temple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Texas A&amp;M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Texas Tech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Tufts University</a:t>
            </a:r>
          </a:p>
          <a:p>
            <a:pPr marL="342900" marR="0" lvl="0" indent="-342900" algn="l" rtl="0">
              <a:lnSpc>
                <a:spcPct val="115000"/>
              </a:lnSpc>
              <a:spcBef>
                <a:spcPts val="0"/>
              </a:spcBef>
              <a:buClr>
                <a:srgbClr val="000000"/>
              </a:buClr>
              <a:buSzPct val="25000"/>
              <a:buFont typeface="Arial"/>
              <a:buNone/>
            </a:pPr>
            <a:r>
              <a:rPr lang="en-US" sz="1000" dirty="0">
                <a:solidFill>
                  <a:srgbClr val="000000"/>
                </a:solidFill>
                <a:latin typeface="Arial"/>
                <a:ea typeface="Arial"/>
                <a:cs typeface="Arial"/>
                <a:sym typeface="Arial"/>
              </a:rPr>
              <a:t>Tulane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Universidad </a:t>
            </a:r>
            <a:r>
              <a:rPr lang="en-US" sz="1000" i="0" u="none" strike="noStrike" cap="none" dirty="0" err="1">
                <a:solidFill>
                  <a:srgbClr val="000000"/>
                </a:solidFill>
                <a:latin typeface="Arial"/>
                <a:ea typeface="Arial"/>
                <a:cs typeface="Arial"/>
                <a:sym typeface="Arial"/>
              </a:rPr>
              <a:t>Complutense</a:t>
            </a:r>
            <a:r>
              <a:rPr lang="en-US" sz="1000" i="0" u="none" strike="noStrike" cap="none" dirty="0">
                <a:solidFill>
                  <a:srgbClr val="000000"/>
                </a:solidFill>
                <a:latin typeface="Arial"/>
                <a:ea typeface="Arial"/>
                <a:cs typeface="Arial"/>
                <a:sym typeface="Arial"/>
              </a:rPr>
              <a:t> de</a:t>
            </a:r>
            <a:r>
              <a:rPr lang="en-US" sz="1000" dirty="0">
                <a:solidFill>
                  <a:srgbClr val="000000"/>
                </a:solidFill>
                <a:latin typeface="Arial"/>
                <a:ea typeface="Arial"/>
                <a:cs typeface="Arial"/>
                <a:sym typeface="Arial"/>
              </a:rPr>
              <a:t> </a:t>
            </a:r>
            <a:r>
              <a:rPr lang="en-US" sz="1000" i="0" u="none" strike="noStrike" cap="none" dirty="0">
                <a:solidFill>
                  <a:srgbClr val="000000"/>
                </a:solidFill>
                <a:latin typeface="Arial"/>
                <a:ea typeface="Arial"/>
                <a:cs typeface="Arial"/>
                <a:sym typeface="Arial"/>
              </a:rPr>
              <a:t>Madrid</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University of Alabama</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University of Alberta</a:t>
            </a:r>
          </a:p>
          <a:p>
            <a:pPr marL="0" marR="0" lvl="0" indent="0" algn="l" rtl="0">
              <a:lnSpc>
                <a:spcPct val="115000"/>
              </a:lnSpc>
              <a:spcBef>
                <a:spcPts val="240"/>
              </a:spcBef>
              <a:buClr>
                <a:schemeClr val="dk1"/>
              </a:buClr>
              <a:buSzPct val="25000"/>
              <a:buFont typeface="Arial"/>
              <a:buNone/>
            </a:pPr>
            <a:endParaRPr sz="1000" i="0" u="none" strike="noStrike" cap="none" dirty="0">
              <a:solidFill>
                <a:srgbClr val="000000"/>
              </a:solidFill>
              <a:latin typeface="Arial"/>
              <a:ea typeface="Arial"/>
              <a:cs typeface="Arial"/>
              <a:sym typeface="Arial"/>
            </a:endParaRPr>
          </a:p>
          <a:p>
            <a:pPr marL="0" marR="0" lvl="0" indent="0" algn="l" rtl="0">
              <a:lnSpc>
                <a:spcPct val="80000"/>
              </a:lnSpc>
              <a:spcBef>
                <a:spcPts val="0"/>
              </a:spcBef>
              <a:buClr>
                <a:schemeClr val="dk1"/>
              </a:buClr>
              <a:buSzPct val="25000"/>
              <a:buFont typeface="Arial"/>
              <a:buNone/>
            </a:pPr>
            <a:endParaRPr sz="1000" i="0" u="none" strike="noStrike" cap="none" dirty="0">
              <a:solidFill>
                <a:srgbClr val="000000"/>
              </a:solidFill>
              <a:latin typeface="Arial"/>
              <a:ea typeface="Arial"/>
              <a:cs typeface="Arial"/>
              <a:sym typeface="Arial"/>
            </a:endParaRPr>
          </a:p>
        </p:txBody>
      </p:sp>
      <p:sp>
        <p:nvSpPr>
          <p:cNvPr id="465" name="Shape 465"/>
          <p:cNvSpPr txBox="1"/>
          <p:nvPr/>
        </p:nvSpPr>
        <p:spPr>
          <a:xfrm>
            <a:off x="4833725" y="724510"/>
            <a:ext cx="2119500" cy="5694900"/>
          </a:xfrm>
          <a:prstGeom prst="rect">
            <a:avLst/>
          </a:prstGeom>
          <a:noFill/>
          <a:ln>
            <a:noFill/>
          </a:ln>
        </p:spPr>
        <p:txBody>
          <a:bodyPr lIns="91425" tIns="45700" rIns="91425" bIns="45700" anchor="t" anchorCtr="0">
            <a:noAutofit/>
          </a:bodyPr>
          <a:lstStyle/>
          <a:p>
            <a:pPr lvl="0" rtl="0">
              <a:lnSpc>
                <a:spcPct val="115000"/>
              </a:lnSpc>
              <a:spcBef>
                <a:spcPts val="0"/>
              </a:spcBef>
              <a:buSzPct val="25000"/>
              <a:buNone/>
            </a:pPr>
            <a:r>
              <a:rPr lang="en-US" sz="1000" dirty="0">
                <a:solidFill>
                  <a:schemeClr val="dk1"/>
                </a:solidFill>
              </a:rPr>
              <a:t>University of Arizona</a:t>
            </a:r>
          </a:p>
          <a:p>
            <a:pPr lvl="0" rtl="0">
              <a:lnSpc>
                <a:spcPct val="115000"/>
              </a:lnSpc>
              <a:spcBef>
                <a:spcPts val="0"/>
              </a:spcBef>
              <a:buSzPct val="25000"/>
              <a:buNone/>
            </a:pPr>
            <a:r>
              <a:rPr lang="en-US" sz="1000" dirty="0">
                <a:solidFill>
                  <a:schemeClr val="dk1"/>
                </a:solidFill>
              </a:rPr>
              <a:t>University of </a:t>
            </a:r>
            <a:r>
              <a:rPr lang="en-US" sz="1000" dirty="0" smtClean="0">
                <a:solidFill>
                  <a:schemeClr val="dk1"/>
                </a:solidFill>
              </a:rPr>
              <a:t>British </a:t>
            </a:r>
            <a:r>
              <a:rPr lang="en-US" sz="1000" dirty="0">
                <a:solidFill>
                  <a:schemeClr val="dk1"/>
                </a:solidFill>
              </a:rPr>
              <a:t>Columbia</a:t>
            </a:r>
          </a:p>
          <a:p>
            <a:pPr lvl="0" rtl="0">
              <a:lnSpc>
                <a:spcPct val="115000"/>
              </a:lnSpc>
              <a:spcBef>
                <a:spcPts val="0"/>
              </a:spcBef>
              <a:buSzPct val="25000"/>
              <a:buNone/>
            </a:pPr>
            <a:r>
              <a:rPr lang="en-US" sz="1000" dirty="0">
                <a:solidFill>
                  <a:schemeClr val="dk1"/>
                </a:solidFill>
              </a:rPr>
              <a:t>University of Calgary</a:t>
            </a:r>
          </a:p>
          <a:p>
            <a:pPr lvl="0" rtl="0">
              <a:lnSpc>
                <a:spcPct val="115000"/>
              </a:lnSpc>
              <a:spcBef>
                <a:spcPts val="0"/>
              </a:spcBef>
              <a:buClr>
                <a:schemeClr val="dk1"/>
              </a:buClr>
              <a:buSzPct val="25000"/>
              <a:buFont typeface="Arial"/>
              <a:buNone/>
            </a:pPr>
            <a:r>
              <a:rPr lang="en-US" sz="1000" dirty="0">
                <a:solidFill>
                  <a:srgbClr val="FF0000"/>
                </a:solidFill>
              </a:rPr>
              <a:t>University of California</a:t>
            </a:r>
          </a:p>
          <a:p>
            <a:pPr lvl="0" defTabSz="350838" rtl="0">
              <a:lnSpc>
                <a:spcPct val="115000"/>
              </a:lnSpc>
              <a:spcBef>
                <a:spcPts val="0"/>
              </a:spcBef>
              <a:buClr>
                <a:schemeClr val="dk1"/>
              </a:buClr>
              <a:buSzPct val="25000"/>
              <a:buFont typeface="Arial"/>
              <a:buNone/>
            </a:pPr>
            <a:r>
              <a:rPr lang="en-US" sz="1000" dirty="0">
                <a:solidFill>
                  <a:schemeClr val="dk1"/>
                </a:solidFill>
              </a:rPr>
              <a:t>	Berkeley</a:t>
            </a:r>
          </a:p>
          <a:p>
            <a:pPr lvl="0" defTabSz="350838" rtl="0">
              <a:lnSpc>
                <a:spcPct val="115000"/>
              </a:lnSpc>
              <a:spcBef>
                <a:spcPts val="0"/>
              </a:spcBef>
              <a:buClr>
                <a:schemeClr val="dk1"/>
              </a:buClr>
              <a:buSzPct val="25000"/>
              <a:buFont typeface="Arial"/>
              <a:buNone/>
            </a:pPr>
            <a:r>
              <a:rPr lang="en-US" sz="1000" dirty="0">
                <a:solidFill>
                  <a:schemeClr val="dk1"/>
                </a:solidFill>
              </a:rPr>
              <a:t>	Davis</a:t>
            </a:r>
          </a:p>
          <a:p>
            <a:pPr lvl="0" defTabSz="350838" rtl="0">
              <a:lnSpc>
                <a:spcPct val="115000"/>
              </a:lnSpc>
              <a:spcBef>
                <a:spcPts val="0"/>
              </a:spcBef>
              <a:buClr>
                <a:schemeClr val="dk1"/>
              </a:buClr>
              <a:buSzPct val="25000"/>
              <a:buFont typeface="Arial"/>
              <a:buNone/>
            </a:pPr>
            <a:r>
              <a:rPr lang="en-US" sz="1000" dirty="0">
                <a:solidFill>
                  <a:schemeClr val="dk1"/>
                </a:solidFill>
              </a:rPr>
              <a:t>	Irvine</a:t>
            </a:r>
          </a:p>
          <a:p>
            <a:pPr lvl="0" defTabSz="350838" rtl="0">
              <a:lnSpc>
                <a:spcPct val="115000"/>
              </a:lnSpc>
              <a:spcBef>
                <a:spcPts val="0"/>
              </a:spcBef>
              <a:buClr>
                <a:schemeClr val="dk1"/>
              </a:buClr>
              <a:buSzPct val="25000"/>
              <a:buFont typeface="Arial"/>
              <a:buNone/>
            </a:pPr>
            <a:r>
              <a:rPr lang="en-US" sz="1000" dirty="0">
                <a:solidFill>
                  <a:schemeClr val="dk1"/>
                </a:solidFill>
              </a:rPr>
              <a:t>	Los Angeles</a:t>
            </a:r>
          </a:p>
          <a:p>
            <a:pPr lvl="0" defTabSz="350838" rtl="0">
              <a:lnSpc>
                <a:spcPct val="115000"/>
              </a:lnSpc>
              <a:spcBef>
                <a:spcPts val="0"/>
              </a:spcBef>
              <a:buClr>
                <a:schemeClr val="dk1"/>
              </a:buClr>
              <a:buSzPct val="25000"/>
              <a:buFont typeface="Arial"/>
              <a:buNone/>
            </a:pPr>
            <a:r>
              <a:rPr lang="en-US" sz="1000" dirty="0">
                <a:solidFill>
                  <a:schemeClr val="dk1"/>
                </a:solidFill>
              </a:rPr>
              <a:t>	Merced</a:t>
            </a:r>
          </a:p>
          <a:p>
            <a:pPr lvl="0" defTabSz="350838" rtl="0">
              <a:lnSpc>
                <a:spcPct val="115000"/>
              </a:lnSpc>
              <a:spcBef>
                <a:spcPts val="0"/>
              </a:spcBef>
              <a:buClr>
                <a:schemeClr val="dk1"/>
              </a:buClr>
              <a:buSzPct val="25000"/>
              <a:buFont typeface="Arial"/>
              <a:buNone/>
            </a:pPr>
            <a:r>
              <a:rPr lang="en-US" sz="1000" dirty="0">
                <a:solidFill>
                  <a:schemeClr val="dk1"/>
                </a:solidFill>
              </a:rPr>
              <a:t>	Riverside</a:t>
            </a:r>
          </a:p>
          <a:p>
            <a:pPr lvl="0" defTabSz="350838" rtl="0">
              <a:lnSpc>
                <a:spcPct val="115000"/>
              </a:lnSpc>
              <a:spcBef>
                <a:spcPts val="0"/>
              </a:spcBef>
              <a:buClr>
                <a:schemeClr val="dk1"/>
              </a:buClr>
              <a:buSzPct val="25000"/>
              <a:buFont typeface="Arial"/>
              <a:buNone/>
            </a:pPr>
            <a:r>
              <a:rPr lang="en-US" sz="1000" dirty="0">
                <a:solidFill>
                  <a:schemeClr val="dk1"/>
                </a:solidFill>
              </a:rPr>
              <a:t>	San Diego</a:t>
            </a:r>
          </a:p>
          <a:p>
            <a:pPr lvl="0" defTabSz="350838" rtl="0">
              <a:lnSpc>
                <a:spcPct val="115000"/>
              </a:lnSpc>
              <a:spcBef>
                <a:spcPts val="0"/>
              </a:spcBef>
              <a:buClr>
                <a:schemeClr val="dk1"/>
              </a:buClr>
              <a:buSzPct val="25000"/>
              <a:buFont typeface="Arial"/>
              <a:buNone/>
            </a:pPr>
            <a:r>
              <a:rPr lang="en-US" sz="1000" dirty="0">
                <a:solidFill>
                  <a:schemeClr val="dk1"/>
                </a:solidFill>
              </a:rPr>
              <a:t>	San Francisco</a:t>
            </a:r>
          </a:p>
          <a:p>
            <a:pPr lvl="0" defTabSz="350838" rtl="0">
              <a:lnSpc>
                <a:spcPct val="115000"/>
              </a:lnSpc>
              <a:spcBef>
                <a:spcPts val="0"/>
              </a:spcBef>
              <a:buClr>
                <a:schemeClr val="dk1"/>
              </a:buClr>
              <a:buSzPct val="25000"/>
              <a:buFont typeface="Arial"/>
              <a:buNone/>
            </a:pPr>
            <a:r>
              <a:rPr lang="en-US" sz="1000" dirty="0">
                <a:solidFill>
                  <a:schemeClr val="dk1"/>
                </a:solidFill>
              </a:rPr>
              <a:t>	Santa Barbara</a:t>
            </a:r>
          </a:p>
          <a:p>
            <a:pPr lvl="0" defTabSz="350838" rtl="0">
              <a:lnSpc>
                <a:spcPct val="115000"/>
              </a:lnSpc>
              <a:spcBef>
                <a:spcPts val="0"/>
              </a:spcBef>
              <a:buClr>
                <a:schemeClr val="dk1"/>
              </a:buClr>
              <a:buSzPct val="25000"/>
              <a:buFont typeface="Arial"/>
              <a:buNone/>
            </a:pPr>
            <a:r>
              <a:rPr lang="en-US" sz="1000" dirty="0">
                <a:solidFill>
                  <a:schemeClr val="dk1"/>
                </a:solidFill>
              </a:rPr>
              <a:t>	Santa Cruz</a:t>
            </a:r>
          </a:p>
          <a:p>
            <a:pPr lvl="0" defTabSz="350838" rtl="0">
              <a:lnSpc>
                <a:spcPct val="115000"/>
              </a:lnSpc>
              <a:spcBef>
                <a:spcPts val="0"/>
              </a:spcBef>
              <a:buClr>
                <a:schemeClr val="dk1"/>
              </a:buClr>
              <a:buSzPct val="25000"/>
              <a:buFont typeface="Arial"/>
              <a:buNone/>
            </a:pPr>
            <a:r>
              <a:rPr lang="en-US" sz="1000" dirty="0">
                <a:solidFill>
                  <a:schemeClr val="dk1"/>
                </a:solidFill>
              </a:rPr>
              <a:t>	California Digital Library</a:t>
            </a:r>
          </a:p>
          <a:p>
            <a:pPr lvl="0" rtl="0">
              <a:lnSpc>
                <a:spcPct val="115000"/>
              </a:lnSpc>
              <a:spcBef>
                <a:spcPts val="0"/>
              </a:spcBef>
              <a:buClr>
                <a:schemeClr val="dk1"/>
              </a:buClr>
              <a:buSzPct val="25000"/>
              <a:buFont typeface="Arial"/>
              <a:buNone/>
            </a:pPr>
            <a:r>
              <a:rPr lang="en-US" sz="1000" dirty="0">
                <a:solidFill>
                  <a:schemeClr val="dk1"/>
                </a:solidFill>
              </a:rPr>
              <a:t>The University of Chicago</a:t>
            </a:r>
          </a:p>
          <a:p>
            <a:pPr lvl="0" rtl="0">
              <a:lnSpc>
                <a:spcPct val="115000"/>
              </a:lnSpc>
              <a:spcBef>
                <a:spcPts val="0"/>
              </a:spcBef>
              <a:buClr>
                <a:schemeClr val="dk1"/>
              </a:buClr>
              <a:buSzPct val="25000"/>
              <a:buFont typeface="Arial"/>
              <a:buNone/>
            </a:pPr>
            <a:r>
              <a:rPr lang="en-US" sz="1000" dirty="0">
                <a:solidFill>
                  <a:schemeClr val="dk1"/>
                </a:solidFill>
              </a:rPr>
              <a:t>University of Connecticut</a:t>
            </a:r>
          </a:p>
          <a:p>
            <a:pPr lvl="0" rtl="0">
              <a:lnSpc>
                <a:spcPct val="115000"/>
              </a:lnSpc>
              <a:spcBef>
                <a:spcPts val="0"/>
              </a:spcBef>
              <a:buSzPct val="25000"/>
              <a:buNone/>
            </a:pPr>
            <a:r>
              <a:rPr lang="en-US" sz="1000" dirty="0">
                <a:solidFill>
                  <a:schemeClr val="dk1"/>
                </a:solidFill>
              </a:rPr>
              <a:t>University of Delaware</a:t>
            </a:r>
          </a:p>
          <a:p>
            <a:pPr marL="0" marR="0" lvl="0" indent="0" algn="l" rtl="0">
              <a:lnSpc>
                <a:spcPct val="115000"/>
              </a:lnSpc>
              <a:spcBef>
                <a:spcPts val="0"/>
              </a:spcBef>
              <a:buSzPct val="25000"/>
              <a:buNone/>
            </a:pPr>
            <a:r>
              <a:rPr lang="en-US" sz="1000" i="0" u="none" strike="noStrike" cap="none" dirty="0">
                <a:solidFill>
                  <a:srgbClr val="000000"/>
                </a:solidFill>
                <a:latin typeface="Arial"/>
                <a:ea typeface="Arial"/>
                <a:cs typeface="Arial"/>
                <a:sym typeface="Arial"/>
              </a:rPr>
              <a:t>University of Houston</a:t>
            </a:r>
          </a:p>
          <a:p>
            <a:pPr marL="0" marR="0" lvl="0" indent="0" algn="l" rtl="0">
              <a:lnSpc>
                <a:spcPct val="115000"/>
              </a:lnSpc>
              <a:spcBef>
                <a:spcPts val="0"/>
              </a:spcBef>
              <a:buSzPct val="25000"/>
              <a:buNone/>
            </a:pPr>
            <a:r>
              <a:rPr lang="en-US" sz="1000" i="0" u="none" strike="noStrike" cap="none" dirty="0">
                <a:solidFill>
                  <a:srgbClr val="000000"/>
                </a:solidFill>
                <a:latin typeface="Arial"/>
                <a:ea typeface="Arial"/>
                <a:cs typeface="Arial"/>
                <a:sym typeface="Arial"/>
              </a:rPr>
              <a:t>University of Illinois</a:t>
            </a:r>
          </a:p>
          <a:p>
            <a:pPr marL="0" marR="0" lvl="0" indent="0" algn="l" rtl="0">
              <a:lnSpc>
                <a:spcPct val="115000"/>
              </a:lnSpc>
              <a:spcBef>
                <a:spcPts val="0"/>
              </a:spcBef>
              <a:buSzPct val="25000"/>
              <a:buNone/>
            </a:pPr>
            <a:r>
              <a:rPr lang="en-US" sz="1000" i="0" u="none" strike="noStrike" cap="none" dirty="0">
                <a:solidFill>
                  <a:srgbClr val="000000"/>
                </a:solidFill>
                <a:latin typeface="Arial"/>
                <a:ea typeface="Arial"/>
                <a:cs typeface="Arial"/>
                <a:sym typeface="Arial"/>
              </a:rPr>
              <a:t>University of Illinois at </a:t>
            </a:r>
          </a:p>
          <a:p>
            <a:pPr marL="0" marR="0" lvl="0" indent="0" algn="l" rtl="0">
              <a:lnSpc>
                <a:spcPct val="115000"/>
              </a:lnSpc>
              <a:spcBef>
                <a:spcPts val="0"/>
              </a:spcBef>
              <a:buSzPct val="25000"/>
              <a:buNone/>
            </a:pPr>
            <a:r>
              <a:rPr lang="en-US" sz="1000" dirty="0"/>
              <a:t>    </a:t>
            </a:r>
            <a:r>
              <a:rPr lang="en-US" sz="1000" i="0" u="none" strike="noStrike" cap="none" dirty="0">
                <a:solidFill>
                  <a:srgbClr val="000000"/>
                </a:solidFill>
                <a:latin typeface="Arial"/>
                <a:ea typeface="Arial"/>
                <a:cs typeface="Arial"/>
                <a:sym typeface="Arial"/>
              </a:rPr>
              <a:t>Chicago</a:t>
            </a:r>
          </a:p>
          <a:p>
            <a:pPr marL="0" marR="0" lvl="0" indent="0" algn="l" rtl="0">
              <a:lnSpc>
                <a:spcPct val="115000"/>
              </a:lnSpc>
              <a:spcBef>
                <a:spcPts val="0"/>
              </a:spcBef>
              <a:buSzPct val="25000"/>
              <a:buNone/>
            </a:pPr>
            <a:r>
              <a:rPr lang="en-US" sz="1000" i="0" u="none" strike="noStrike" cap="none" dirty="0">
                <a:solidFill>
                  <a:srgbClr val="000000"/>
                </a:solidFill>
                <a:latin typeface="Arial"/>
                <a:ea typeface="Arial"/>
                <a:cs typeface="Arial"/>
                <a:sym typeface="Arial"/>
              </a:rPr>
              <a:t>The University of Iowa</a:t>
            </a:r>
          </a:p>
          <a:p>
            <a:pPr marL="0" marR="0" lvl="0" indent="0" algn="l" rtl="0">
              <a:lnSpc>
                <a:spcPct val="115000"/>
              </a:lnSpc>
              <a:spcBef>
                <a:spcPts val="0"/>
              </a:spcBef>
              <a:buSzPct val="25000"/>
              <a:buNone/>
            </a:pPr>
            <a:r>
              <a:rPr lang="en-US" sz="1000" i="0" u="none" strike="noStrike" cap="none" dirty="0">
                <a:solidFill>
                  <a:srgbClr val="000000"/>
                </a:solidFill>
                <a:latin typeface="Arial"/>
                <a:ea typeface="Arial"/>
                <a:cs typeface="Arial"/>
                <a:sym typeface="Arial"/>
              </a:rPr>
              <a:t>University of Kansas</a:t>
            </a:r>
          </a:p>
          <a:p>
            <a:pPr marL="0" marR="0" lvl="0" indent="0" algn="l" rtl="0">
              <a:lnSpc>
                <a:spcPct val="115000"/>
              </a:lnSpc>
              <a:spcBef>
                <a:spcPts val="0"/>
              </a:spcBef>
              <a:buSzPct val="25000"/>
              <a:buNone/>
            </a:pPr>
            <a:r>
              <a:rPr lang="en-US" sz="1000" i="0" u="none" strike="noStrike" cap="none" dirty="0">
                <a:solidFill>
                  <a:srgbClr val="000000"/>
                </a:solidFill>
                <a:latin typeface="Arial"/>
                <a:ea typeface="Arial"/>
                <a:cs typeface="Arial"/>
                <a:sym typeface="Arial"/>
              </a:rPr>
              <a:t>University of Maine</a:t>
            </a:r>
          </a:p>
          <a:p>
            <a:pPr marL="0" marR="0" lvl="0" indent="0" algn="l" rtl="0">
              <a:lnSpc>
                <a:spcPct val="115000"/>
              </a:lnSpc>
              <a:spcBef>
                <a:spcPts val="0"/>
              </a:spcBef>
              <a:buSzPct val="25000"/>
              <a:buNone/>
            </a:pPr>
            <a:r>
              <a:rPr lang="en-US" sz="1000" i="0" u="none" strike="noStrike" cap="none" dirty="0">
                <a:solidFill>
                  <a:srgbClr val="000000"/>
                </a:solidFill>
                <a:latin typeface="Arial"/>
                <a:ea typeface="Arial"/>
                <a:cs typeface="Arial"/>
                <a:sym typeface="Arial"/>
              </a:rPr>
              <a:t>University of Maryland</a:t>
            </a:r>
          </a:p>
          <a:p>
            <a:pPr marL="0" marR="0" lvl="0" indent="0" algn="l" rtl="0">
              <a:lnSpc>
                <a:spcPct val="115000"/>
              </a:lnSpc>
              <a:spcBef>
                <a:spcPts val="0"/>
              </a:spcBef>
              <a:buSzPct val="25000"/>
              <a:buNone/>
            </a:pPr>
            <a:r>
              <a:rPr lang="en-US" sz="1000" i="0" u="none" strike="noStrike" cap="none" dirty="0">
                <a:solidFill>
                  <a:srgbClr val="000000"/>
                </a:solidFill>
                <a:latin typeface="Arial"/>
                <a:ea typeface="Arial"/>
                <a:cs typeface="Arial"/>
                <a:sym typeface="Arial"/>
              </a:rPr>
              <a:t>University of Massa-</a:t>
            </a:r>
          </a:p>
          <a:p>
            <a:pPr marL="0" marR="0" lvl="0" indent="0" algn="l" rtl="0">
              <a:lnSpc>
                <a:spcPct val="115000"/>
              </a:lnSpc>
              <a:spcBef>
                <a:spcPts val="0"/>
              </a:spcBef>
              <a:buSzPct val="25000"/>
              <a:buNone/>
            </a:pPr>
            <a:r>
              <a:rPr lang="en-US" sz="1000" dirty="0"/>
              <a:t>    </a:t>
            </a:r>
            <a:r>
              <a:rPr lang="en-US" sz="1000" i="0" u="none" strike="noStrike" cap="none" dirty="0" err="1">
                <a:solidFill>
                  <a:srgbClr val="000000"/>
                </a:solidFill>
                <a:latin typeface="Arial"/>
                <a:ea typeface="Arial"/>
                <a:cs typeface="Arial"/>
                <a:sym typeface="Arial"/>
              </a:rPr>
              <a:t>chusetts</a:t>
            </a:r>
            <a:r>
              <a:rPr lang="en-US" sz="1000" i="0" u="none" strike="noStrike" cap="none" dirty="0">
                <a:solidFill>
                  <a:srgbClr val="000000"/>
                </a:solidFill>
                <a:latin typeface="Arial"/>
                <a:ea typeface="Arial"/>
                <a:cs typeface="Arial"/>
                <a:sym typeface="Arial"/>
              </a:rPr>
              <a:t>,</a:t>
            </a:r>
            <a:r>
              <a:rPr lang="en-US" sz="1000" dirty="0"/>
              <a:t> </a:t>
            </a:r>
            <a:r>
              <a:rPr lang="en-US" sz="1000" i="0" u="none" strike="noStrike" cap="none" dirty="0">
                <a:solidFill>
                  <a:srgbClr val="000000"/>
                </a:solidFill>
                <a:latin typeface="Arial"/>
                <a:ea typeface="Arial"/>
                <a:cs typeface="Arial"/>
                <a:sym typeface="Arial"/>
              </a:rPr>
              <a:t>Amherst</a:t>
            </a:r>
          </a:p>
          <a:p>
            <a:pPr marL="0" marR="0" lvl="0" indent="0" algn="l" rtl="0">
              <a:lnSpc>
                <a:spcPct val="115000"/>
              </a:lnSpc>
              <a:spcBef>
                <a:spcPts val="0"/>
              </a:spcBef>
              <a:buSzPct val="25000"/>
              <a:buNone/>
            </a:pPr>
            <a:r>
              <a:rPr lang="en-US" sz="1000" i="0" u="none" strike="noStrike" cap="none" dirty="0">
                <a:solidFill>
                  <a:srgbClr val="000000"/>
                </a:solidFill>
                <a:latin typeface="Arial"/>
                <a:ea typeface="Arial"/>
                <a:cs typeface="Arial"/>
                <a:sym typeface="Arial"/>
              </a:rPr>
              <a:t>University of Miami</a:t>
            </a:r>
          </a:p>
          <a:p>
            <a:pPr marL="0" marR="0" lvl="0" indent="0" algn="l" rtl="0">
              <a:lnSpc>
                <a:spcPct val="115000"/>
              </a:lnSpc>
              <a:spcBef>
                <a:spcPts val="0"/>
              </a:spcBef>
              <a:buSzPct val="25000"/>
              <a:buNone/>
            </a:pPr>
            <a:r>
              <a:rPr lang="en-US" sz="1000" i="0" u="none" strike="noStrike" cap="none" dirty="0">
                <a:solidFill>
                  <a:srgbClr val="FF0000"/>
                </a:solidFill>
                <a:latin typeface="Arial"/>
                <a:ea typeface="Arial"/>
                <a:cs typeface="Arial"/>
                <a:sym typeface="Arial"/>
              </a:rPr>
              <a:t>University of Michigan</a:t>
            </a:r>
          </a:p>
          <a:p>
            <a:pPr marL="0" marR="0" lvl="0" indent="0" algn="l" rtl="0">
              <a:lnSpc>
                <a:spcPct val="115000"/>
              </a:lnSpc>
              <a:spcBef>
                <a:spcPts val="0"/>
              </a:spcBef>
              <a:buSzPct val="25000"/>
              <a:buNone/>
            </a:pPr>
            <a:r>
              <a:rPr lang="en-US" sz="1000" i="0" u="none" strike="noStrike" cap="none" dirty="0">
                <a:solidFill>
                  <a:srgbClr val="000000"/>
                </a:solidFill>
                <a:latin typeface="Arial"/>
                <a:ea typeface="Arial"/>
                <a:cs typeface="Arial"/>
                <a:sym typeface="Arial"/>
              </a:rPr>
              <a:t>University of Minnesota</a:t>
            </a:r>
          </a:p>
          <a:p>
            <a:pPr marL="0" marR="0" lvl="0" indent="0" algn="l" rtl="0">
              <a:lnSpc>
                <a:spcPct val="115000"/>
              </a:lnSpc>
              <a:spcBef>
                <a:spcPts val="0"/>
              </a:spcBef>
              <a:buSzPct val="25000"/>
              <a:buNone/>
            </a:pPr>
            <a:r>
              <a:rPr lang="en-US" sz="1000" i="0" u="none" strike="noStrike" cap="none" dirty="0">
                <a:solidFill>
                  <a:srgbClr val="000000"/>
                </a:solidFill>
                <a:latin typeface="Arial"/>
                <a:ea typeface="Arial"/>
                <a:cs typeface="Arial"/>
                <a:sym typeface="Arial"/>
              </a:rPr>
              <a:t>University of Missouri</a:t>
            </a:r>
          </a:p>
          <a:p>
            <a:pPr marL="0" marR="0" lvl="0" indent="0" algn="l" rtl="0">
              <a:lnSpc>
                <a:spcPct val="115000"/>
              </a:lnSpc>
              <a:spcBef>
                <a:spcPts val="0"/>
              </a:spcBef>
              <a:buNone/>
            </a:pPr>
            <a:endParaRPr sz="1000" dirty="0"/>
          </a:p>
          <a:p>
            <a:pPr marL="0" marR="0" lvl="0" indent="0" algn="l" rtl="0">
              <a:lnSpc>
                <a:spcPct val="115000"/>
              </a:lnSpc>
              <a:spcBef>
                <a:spcPts val="0"/>
              </a:spcBef>
              <a:buNone/>
            </a:pPr>
            <a:endParaRPr sz="1000" i="0" u="none" strike="noStrike" cap="none" dirty="0">
              <a:solidFill>
                <a:schemeClr val="dk1"/>
              </a:solidFill>
              <a:latin typeface="Arial"/>
              <a:ea typeface="Arial"/>
              <a:cs typeface="Arial"/>
              <a:sym typeface="Arial"/>
            </a:endParaRPr>
          </a:p>
        </p:txBody>
      </p:sp>
      <p:sp>
        <p:nvSpPr>
          <p:cNvPr id="466" name="Shape 466"/>
          <p:cNvSpPr txBox="1"/>
          <p:nvPr/>
        </p:nvSpPr>
        <p:spPr>
          <a:xfrm>
            <a:off x="6791875" y="739750"/>
            <a:ext cx="2119500" cy="5694900"/>
          </a:xfrm>
          <a:prstGeom prst="rect">
            <a:avLst/>
          </a:prstGeom>
          <a:noFill/>
          <a:ln>
            <a:noFill/>
          </a:ln>
        </p:spPr>
        <p:txBody>
          <a:bodyPr lIns="91425" tIns="45700" rIns="91425" bIns="45700" anchor="t" anchorCtr="0">
            <a:noAutofit/>
          </a:bodyPr>
          <a:lstStyle/>
          <a:p>
            <a:pPr lvl="0" rtl="0">
              <a:lnSpc>
                <a:spcPct val="115000"/>
              </a:lnSpc>
              <a:spcBef>
                <a:spcPts val="0"/>
              </a:spcBef>
              <a:buClr>
                <a:schemeClr val="dk1"/>
              </a:buClr>
              <a:buSzPct val="25000"/>
              <a:buFont typeface="Arial"/>
              <a:buNone/>
            </a:pPr>
            <a:r>
              <a:rPr lang="en-US" sz="1000" dirty="0">
                <a:solidFill>
                  <a:schemeClr val="dk1"/>
                </a:solidFill>
              </a:rPr>
              <a:t>University of Nebraska-Lincoln</a:t>
            </a:r>
          </a:p>
          <a:p>
            <a:pPr lvl="0" rtl="0">
              <a:lnSpc>
                <a:spcPct val="115000"/>
              </a:lnSpc>
              <a:spcBef>
                <a:spcPts val="0"/>
              </a:spcBef>
              <a:buClr>
                <a:schemeClr val="dk1"/>
              </a:buClr>
              <a:buSzPct val="25000"/>
              <a:buFont typeface="Arial"/>
              <a:buNone/>
            </a:pPr>
            <a:r>
              <a:rPr lang="en-US" sz="1000" dirty="0">
                <a:solidFill>
                  <a:schemeClr val="dk1"/>
                </a:solidFill>
              </a:rPr>
              <a:t>University of Nevada-Las Vegas</a:t>
            </a:r>
          </a:p>
          <a:p>
            <a:pPr lvl="0" rtl="0">
              <a:lnSpc>
                <a:spcPct val="115000"/>
              </a:lnSpc>
              <a:spcBef>
                <a:spcPts val="0"/>
              </a:spcBef>
              <a:buSzPct val="25000"/>
              <a:buNone/>
            </a:pPr>
            <a:r>
              <a:rPr lang="en-US" sz="1000" dirty="0">
                <a:solidFill>
                  <a:schemeClr val="dk1"/>
                </a:solidFill>
              </a:rPr>
              <a:t>University of New Mexico</a:t>
            </a:r>
          </a:p>
          <a:p>
            <a:pPr lvl="0" rtl="0">
              <a:lnSpc>
                <a:spcPct val="115000"/>
              </a:lnSpc>
              <a:spcBef>
                <a:spcPts val="0"/>
              </a:spcBef>
              <a:buSzPct val="25000"/>
              <a:buNone/>
            </a:pPr>
            <a:r>
              <a:rPr lang="en-US" sz="1000" dirty="0">
                <a:solidFill>
                  <a:schemeClr val="dk1"/>
                </a:solidFill>
              </a:rPr>
              <a:t>The University of North</a:t>
            </a:r>
            <a:br>
              <a:rPr lang="en-US" sz="1000" dirty="0">
                <a:solidFill>
                  <a:schemeClr val="dk1"/>
                </a:solidFill>
              </a:rPr>
            </a:br>
            <a:r>
              <a:rPr lang="en-US" sz="1000" dirty="0">
                <a:solidFill>
                  <a:schemeClr val="dk1"/>
                </a:solidFill>
              </a:rPr>
              <a:t>Carolina at Chapel Hill</a:t>
            </a:r>
          </a:p>
          <a:p>
            <a:pPr lvl="0" rtl="0">
              <a:lnSpc>
                <a:spcPct val="115000"/>
              </a:lnSpc>
              <a:spcBef>
                <a:spcPts val="0"/>
              </a:spcBef>
              <a:buClr>
                <a:schemeClr val="dk1"/>
              </a:buClr>
              <a:buSzPct val="25000"/>
              <a:buFont typeface="Arial"/>
              <a:buNone/>
            </a:pPr>
            <a:r>
              <a:rPr lang="en-US" sz="1000" dirty="0">
                <a:solidFill>
                  <a:schemeClr val="dk1"/>
                </a:solidFill>
              </a:rPr>
              <a:t>University of Notre Dame</a:t>
            </a:r>
          </a:p>
          <a:p>
            <a:pPr lvl="0" rtl="0">
              <a:lnSpc>
                <a:spcPct val="115000"/>
              </a:lnSpc>
              <a:spcBef>
                <a:spcPts val="0"/>
              </a:spcBef>
              <a:buClr>
                <a:schemeClr val="dk1"/>
              </a:buClr>
              <a:buSzPct val="25000"/>
              <a:buFont typeface="Arial"/>
              <a:buNone/>
            </a:pPr>
            <a:r>
              <a:rPr lang="en-US" sz="1000" dirty="0">
                <a:solidFill>
                  <a:schemeClr val="dk1"/>
                </a:solidFill>
              </a:rPr>
              <a:t>University of Oklahoma</a:t>
            </a:r>
          </a:p>
          <a:p>
            <a:pPr lvl="0" rtl="0">
              <a:lnSpc>
                <a:spcPct val="115000"/>
              </a:lnSpc>
              <a:spcBef>
                <a:spcPts val="0"/>
              </a:spcBef>
              <a:buClr>
                <a:schemeClr val="dk1"/>
              </a:buClr>
              <a:buSzPct val="25000"/>
              <a:buFont typeface="Arial"/>
              <a:buNone/>
            </a:pPr>
            <a:r>
              <a:rPr lang="en-US" sz="1000" dirty="0">
                <a:solidFill>
                  <a:schemeClr val="dk1"/>
                </a:solidFill>
              </a:rPr>
              <a:t>University of Pennsylvania</a:t>
            </a:r>
          </a:p>
          <a:p>
            <a:pPr lvl="0" rtl="0">
              <a:lnSpc>
                <a:spcPct val="115000"/>
              </a:lnSpc>
              <a:spcBef>
                <a:spcPts val="0"/>
              </a:spcBef>
              <a:buClr>
                <a:schemeClr val="dk1"/>
              </a:buClr>
              <a:buSzPct val="25000"/>
              <a:buFont typeface="Arial"/>
              <a:buNone/>
            </a:pPr>
            <a:r>
              <a:rPr lang="en-US" sz="1000" dirty="0">
                <a:solidFill>
                  <a:schemeClr val="dk1"/>
                </a:solidFill>
              </a:rPr>
              <a:t>University of Pittsburgh</a:t>
            </a:r>
          </a:p>
          <a:p>
            <a:pPr lvl="0" rtl="0">
              <a:lnSpc>
                <a:spcPct val="115000"/>
              </a:lnSpc>
              <a:spcBef>
                <a:spcPts val="0"/>
              </a:spcBef>
              <a:buClr>
                <a:schemeClr val="dk1"/>
              </a:buClr>
              <a:buSzPct val="25000"/>
              <a:buFont typeface="Arial"/>
              <a:buNone/>
            </a:pPr>
            <a:r>
              <a:rPr lang="en-US" sz="1000" dirty="0">
                <a:solidFill>
                  <a:schemeClr val="dk1"/>
                </a:solidFill>
              </a:rPr>
              <a:t>University of Queensland</a:t>
            </a:r>
          </a:p>
          <a:p>
            <a:pPr lvl="0" rtl="0">
              <a:lnSpc>
                <a:spcPct val="115000"/>
              </a:lnSpc>
              <a:spcBef>
                <a:spcPts val="0"/>
              </a:spcBef>
              <a:buClr>
                <a:schemeClr val="dk1"/>
              </a:buClr>
              <a:buSzPct val="25000"/>
              <a:buFont typeface="Arial"/>
              <a:buNone/>
            </a:pPr>
            <a:r>
              <a:rPr lang="en-US" sz="1000" dirty="0">
                <a:solidFill>
                  <a:schemeClr val="dk1"/>
                </a:solidFill>
              </a:rPr>
              <a:t>University of Rochester</a:t>
            </a:r>
          </a:p>
          <a:p>
            <a:pPr lvl="0" rtl="0">
              <a:lnSpc>
                <a:spcPct val="115000"/>
              </a:lnSpc>
              <a:spcBef>
                <a:spcPts val="0"/>
              </a:spcBef>
              <a:buClr>
                <a:schemeClr val="dk1"/>
              </a:buClr>
              <a:buSzPct val="25000"/>
              <a:buFont typeface="Arial"/>
              <a:buNone/>
            </a:pPr>
            <a:r>
              <a:rPr lang="en-US" sz="1000" dirty="0">
                <a:solidFill>
                  <a:schemeClr val="dk1"/>
                </a:solidFill>
              </a:rPr>
              <a:t>University of Tennessee, Knoxville</a:t>
            </a:r>
          </a:p>
          <a:p>
            <a:pPr lvl="0" rtl="0">
              <a:lnSpc>
                <a:spcPct val="115000"/>
              </a:lnSpc>
              <a:spcBef>
                <a:spcPts val="0"/>
              </a:spcBef>
              <a:buClr>
                <a:schemeClr val="dk1"/>
              </a:buClr>
              <a:buSzPct val="25000"/>
              <a:buFont typeface="Arial"/>
              <a:buNone/>
            </a:pPr>
            <a:r>
              <a:rPr lang="en-US" sz="1000" dirty="0">
                <a:solidFill>
                  <a:schemeClr val="dk1"/>
                </a:solidFill>
              </a:rPr>
              <a:t>University of Texas </a:t>
            </a:r>
          </a:p>
          <a:p>
            <a:pPr lvl="0" rtl="0">
              <a:lnSpc>
                <a:spcPct val="115000"/>
              </a:lnSpc>
              <a:spcBef>
                <a:spcPts val="0"/>
              </a:spcBef>
              <a:buClr>
                <a:schemeClr val="dk1"/>
              </a:buClr>
              <a:buSzPct val="25000"/>
              <a:buFont typeface="Arial"/>
              <a:buNone/>
            </a:pPr>
            <a:r>
              <a:rPr lang="en-US" sz="1000" dirty="0">
                <a:solidFill>
                  <a:schemeClr val="dk1"/>
                </a:solidFill>
              </a:rPr>
              <a:t>University of Utah</a:t>
            </a:r>
          </a:p>
          <a:p>
            <a:pPr lvl="0" rtl="0">
              <a:lnSpc>
                <a:spcPct val="115000"/>
              </a:lnSpc>
              <a:spcBef>
                <a:spcPts val="0"/>
              </a:spcBef>
              <a:buClr>
                <a:schemeClr val="dk1"/>
              </a:buClr>
              <a:buSzPct val="25000"/>
              <a:buFont typeface="Arial"/>
              <a:buNone/>
            </a:pPr>
            <a:r>
              <a:rPr lang="en-US" sz="1000" dirty="0">
                <a:solidFill>
                  <a:schemeClr val="dk1"/>
                </a:solidFill>
              </a:rPr>
              <a:t>University of Vermont</a:t>
            </a:r>
          </a:p>
          <a:p>
            <a:pPr lvl="0" rtl="0">
              <a:lnSpc>
                <a:spcPct val="115000"/>
              </a:lnSpc>
              <a:spcBef>
                <a:spcPts val="0"/>
              </a:spcBef>
              <a:buClr>
                <a:schemeClr val="dk1"/>
              </a:buClr>
              <a:buSzPct val="25000"/>
              <a:buFont typeface="Arial"/>
              <a:buNone/>
            </a:pPr>
            <a:r>
              <a:rPr lang="en-US" sz="1000" dirty="0">
                <a:solidFill>
                  <a:schemeClr val="dk1"/>
                </a:solidFill>
              </a:rPr>
              <a:t>University of Virginia</a:t>
            </a:r>
          </a:p>
          <a:p>
            <a:pPr lvl="0" rtl="0">
              <a:lnSpc>
                <a:spcPct val="115000"/>
              </a:lnSpc>
              <a:spcBef>
                <a:spcPts val="0"/>
              </a:spcBef>
              <a:buClr>
                <a:schemeClr val="dk1"/>
              </a:buClr>
              <a:buSzPct val="25000"/>
              <a:buFont typeface="Arial"/>
              <a:buNone/>
            </a:pPr>
            <a:r>
              <a:rPr lang="en-US" sz="1000" dirty="0">
                <a:solidFill>
                  <a:schemeClr val="dk1"/>
                </a:solidFill>
              </a:rPr>
              <a:t>University of Washington</a:t>
            </a:r>
          </a:p>
          <a:p>
            <a:pPr lvl="0" rtl="0">
              <a:lnSpc>
                <a:spcPct val="115000"/>
              </a:lnSpc>
              <a:spcBef>
                <a:spcPts val="0"/>
              </a:spcBef>
              <a:buClr>
                <a:schemeClr val="dk1"/>
              </a:buClr>
              <a:buSzPct val="25000"/>
              <a:buFont typeface="Arial"/>
              <a:buNone/>
            </a:pPr>
            <a:r>
              <a:rPr lang="en-US" sz="1000" dirty="0">
                <a:solidFill>
                  <a:schemeClr val="dk1"/>
                </a:solidFill>
              </a:rPr>
              <a:t>University of Wisconsin-</a:t>
            </a:r>
          </a:p>
          <a:p>
            <a:pPr lvl="0" rtl="0">
              <a:lnSpc>
                <a:spcPct val="115000"/>
              </a:lnSpc>
              <a:spcBef>
                <a:spcPts val="0"/>
              </a:spcBef>
              <a:buClr>
                <a:schemeClr val="dk1"/>
              </a:buClr>
              <a:buSzPct val="25000"/>
              <a:buFont typeface="Arial"/>
              <a:buNone/>
            </a:pPr>
            <a:r>
              <a:rPr lang="en-US" sz="1000" dirty="0">
                <a:solidFill>
                  <a:schemeClr val="dk1"/>
                </a:solidFill>
              </a:rPr>
              <a:t>    Madison</a:t>
            </a:r>
          </a:p>
          <a:p>
            <a:pPr lvl="0" rtl="0">
              <a:lnSpc>
                <a:spcPct val="115000"/>
              </a:lnSpc>
              <a:spcBef>
                <a:spcPts val="0"/>
              </a:spcBef>
              <a:buClr>
                <a:schemeClr val="dk1"/>
              </a:buClr>
              <a:buSzPct val="25000"/>
              <a:buFont typeface="Arial"/>
              <a:buNone/>
            </a:pPr>
            <a:r>
              <a:rPr lang="en-US" sz="1000" dirty="0">
                <a:solidFill>
                  <a:schemeClr val="dk1"/>
                </a:solidFill>
              </a:rPr>
              <a:t>University of Wyoming</a:t>
            </a:r>
          </a:p>
          <a:p>
            <a:pPr lvl="0" rtl="0">
              <a:lnSpc>
                <a:spcPct val="115000"/>
              </a:lnSpc>
              <a:spcBef>
                <a:spcPts val="0"/>
              </a:spcBef>
              <a:buClr>
                <a:schemeClr val="dk1"/>
              </a:buClr>
              <a:buSzPct val="25000"/>
              <a:buFont typeface="Arial"/>
              <a:buNone/>
            </a:pPr>
            <a:r>
              <a:rPr lang="en-US" sz="1000" dirty="0">
                <a:solidFill>
                  <a:schemeClr val="dk1"/>
                </a:solidFill>
              </a:rPr>
              <a:t>Utah State University</a:t>
            </a:r>
          </a:p>
          <a:p>
            <a:pPr lvl="0" rtl="0">
              <a:lnSpc>
                <a:spcPct val="115000"/>
              </a:lnSpc>
              <a:spcBef>
                <a:spcPts val="0"/>
              </a:spcBef>
              <a:buClr>
                <a:schemeClr val="dk1"/>
              </a:buClr>
              <a:buSzPct val="25000"/>
              <a:buFont typeface="Arial"/>
              <a:buNone/>
            </a:pPr>
            <a:r>
              <a:rPr lang="en-US" sz="1000" dirty="0">
                <a:solidFill>
                  <a:schemeClr val="dk1"/>
                </a:solidFill>
              </a:rPr>
              <a:t>Vanderbilt University</a:t>
            </a:r>
          </a:p>
          <a:p>
            <a:pPr lvl="0" rtl="0">
              <a:lnSpc>
                <a:spcPct val="115000"/>
              </a:lnSpc>
              <a:spcBef>
                <a:spcPts val="0"/>
              </a:spcBef>
              <a:buClr>
                <a:schemeClr val="dk1"/>
              </a:buClr>
              <a:buSzPct val="25000"/>
              <a:buFont typeface="Arial"/>
              <a:buNone/>
            </a:pPr>
            <a:r>
              <a:rPr lang="en-US" sz="1000" dirty="0">
                <a:solidFill>
                  <a:schemeClr val="dk1"/>
                </a:solidFill>
              </a:rPr>
              <a:t>Virginia Tech</a:t>
            </a:r>
          </a:p>
          <a:p>
            <a:pPr lvl="0" rtl="0">
              <a:lnSpc>
                <a:spcPct val="115000"/>
              </a:lnSpc>
              <a:spcBef>
                <a:spcPts val="0"/>
              </a:spcBef>
              <a:buClr>
                <a:schemeClr val="dk1"/>
              </a:buClr>
              <a:buSzPct val="25000"/>
              <a:buFont typeface="Arial"/>
              <a:buNone/>
            </a:pPr>
            <a:r>
              <a:rPr lang="en-US" sz="1000" dirty="0">
                <a:solidFill>
                  <a:schemeClr val="dk1"/>
                </a:solidFill>
              </a:rPr>
              <a:t>Wake Forest University</a:t>
            </a:r>
          </a:p>
          <a:p>
            <a:pPr lvl="0" rtl="0">
              <a:lnSpc>
                <a:spcPct val="115000"/>
              </a:lnSpc>
              <a:spcBef>
                <a:spcPts val="0"/>
              </a:spcBef>
              <a:buClr>
                <a:schemeClr val="dk1"/>
              </a:buClr>
              <a:buSzPct val="25000"/>
              <a:buFont typeface="Arial"/>
              <a:buNone/>
            </a:pPr>
            <a:r>
              <a:rPr lang="en-US" sz="1000" dirty="0">
                <a:solidFill>
                  <a:schemeClr val="dk1"/>
                </a:solidFill>
              </a:rPr>
              <a:t>Washington University</a:t>
            </a:r>
          </a:p>
          <a:p>
            <a:pPr lvl="0" rtl="0">
              <a:lnSpc>
                <a:spcPct val="115000"/>
              </a:lnSpc>
              <a:spcBef>
                <a:spcPts val="0"/>
              </a:spcBef>
              <a:buClr>
                <a:schemeClr val="dk1"/>
              </a:buClr>
              <a:buSzPct val="25000"/>
              <a:buFont typeface="Arial"/>
              <a:buNone/>
            </a:pPr>
            <a:r>
              <a:rPr lang="en-US" sz="1000" dirty="0">
                <a:solidFill>
                  <a:schemeClr val="dk1"/>
                </a:solidFill>
              </a:rPr>
              <a:t>Washington State</a:t>
            </a:r>
          </a:p>
          <a:p>
            <a:pPr lvl="0" rtl="0">
              <a:lnSpc>
                <a:spcPct val="115000"/>
              </a:lnSpc>
              <a:spcBef>
                <a:spcPts val="0"/>
              </a:spcBef>
              <a:buClr>
                <a:schemeClr val="dk1"/>
              </a:buClr>
              <a:buSzPct val="25000"/>
              <a:buFont typeface="Arial"/>
              <a:buNone/>
            </a:pPr>
            <a:r>
              <a:rPr lang="en-US" sz="1000" dirty="0">
                <a:solidFill>
                  <a:schemeClr val="dk1"/>
                </a:solidFill>
              </a:rPr>
              <a:t>    University</a:t>
            </a:r>
          </a:p>
          <a:p>
            <a:pPr lvl="0" rtl="0">
              <a:lnSpc>
                <a:spcPct val="115000"/>
              </a:lnSpc>
              <a:spcBef>
                <a:spcPts val="0"/>
              </a:spcBef>
              <a:buSzPct val="25000"/>
              <a:buNone/>
            </a:pPr>
            <a:r>
              <a:rPr lang="en-US" sz="1000" dirty="0">
                <a:solidFill>
                  <a:schemeClr val="dk1"/>
                </a:solidFill>
              </a:rPr>
              <a:t>Wesleyan University</a:t>
            </a:r>
          </a:p>
          <a:p>
            <a:pPr lvl="0" rtl="0">
              <a:lnSpc>
                <a:spcPct val="115000"/>
              </a:lnSpc>
              <a:spcBef>
                <a:spcPts val="0"/>
              </a:spcBef>
              <a:buSzPct val="25000"/>
              <a:buNone/>
            </a:pPr>
            <a:r>
              <a:rPr lang="en-US" sz="1000" dirty="0">
                <a:solidFill>
                  <a:schemeClr val="dk1"/>
                </a:solidFill>
              </a:rPr>
              <a:t>West Virginia University</a:t>
            </a:r>
          </a:p>
          <a:p>
            <a:pPr lvl="0" rtl="0">
              <a:lnSpc>
                <a:spcPct val="115000"/>
              </a:lnSpc>
              <a:spcBef>
                <a:spcPts val="0"/>
              </a:spcBef>
              <a:buSzPct val="25000"/>
              <a:buNone/>
            </a:pPr>
            <a:r>
              <a:rPr lang="en-US" sz="1000" dirty="0">
                <a:solidFill>
                  <a:schemeClr val="dk1"/>
                </a:solidFill>
              </a:rPr>
              <a:t>Williams College</a:t>
            </a:r>
          </a:p>
          <a:p>
            <a:pPr lvl="0" rtl="0">
              <a:lnSpc>
                <a:spcPct val="115000"/>
              </a:lnSpc>
              <a:spcBef>
                <a:spcPts val="0"/>
              </a:spcBef>
              <a:buClr>
                <a:schemeClr val="dk1"/>
              </a:buClr>
              <a:buSzPct val="25000"/>
              <a:buFont typeface="Arial"/>
              <a:buNone/>
            </a:pPr>
            <a:r>
              <a:rPr lang="en-US" sz="1000" dirty="0">
                <a:solidFill>
                  <a:schemeClr val="dk1"/>
                </a:solidFill>
              </a:rPr>
              <a:t>Yale University Library</a:t>
            </a:r>
          </a:p>
          <a:p>
            <a:pPr marL="0" marR="0" lvl="0" indent="0" algn="l" rtl="0">
              <a:lnSpc>
                <a:spcPct val="115000"/>
              </a:lnSpc>
              <a:spcBef>
                <a:spcPts val="0"/>
              </a:spcBef>
              <a:buNone/>
            </a:pPr>
            <a:endParaRPr sz="1000" dirty="0"/>
          </a:p>
        </p:txBody>
      </p:sp>
    </p:spTree>
    <p:extLst>
      <p:ext uri="{BB962C8B-B14F-4D97-AF65-F5344CB8AC3E}">
        <p14:creationId xmlns:p14="http://schemas.microsoft.com/office/powerpoint/2010/main" val="1640725472"/>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Shape 552"/>
          <p:cNvSpPr txBox="1">
            <a:spLocks noGrp="1"/>
          </p:cNvSpPr>
          <p:nvPr>
            <p:ph type="title" idx="4294967295"/>
          </p:nvPr>
        </p:nvSpPr>
        <p:spPr>
          <a:xfrm>
            <a:off x="457200" y="274646"/>
            <a:ext cx="8229600" cy="782100"/>
          </a:xfrm>
          <a:prstGeom prst="rect">
            <a:avLst/>
          </a:prstGeom>
        </p:spPr>
        <p:txBody>
          <a:bodyPr lIns="91425" tIns="91425" rIns="91425" bIns="91425" anchor="ctr" anchorCtr="0">
            <a:noAutofit/>
          </a:bodyPr>
          <a:lstStyle/>
          <a:p>
            <a:pPr lvl="0" algn="ctr">
              <a:spcBef>
                <a:spcPts val="0"/>
              </a:spcBef>
              <a:buNone/>
            </a:pPr>
            <a:r>
              <a:rPr lang="en-US" sz="3000"/>
              <a:t>Locations of Users, Last 12 months</a:t>
            </a:r>
          </a:p>
        </p:txBody>
      </p:sp>
      <p:pic>
        <p:nvPicPr>
          <p:cNvPr id="553" name="Shape 553"/>
          <p:cNvPicPr preferRelativeResize="0"/>
          <p:nvPr/>
        </p:nvPicPr>
        <p:blipFill rotWithShape="1">
          <a:blip r:embed="rId3">
            <a:alphaModFix/>
          </a:blip>
          <a:srcRect l="6777"/>
          <a:stretch/>
        </p:blipFill>
        <p:spPr>
          <a:xfrm>
            <a:off x="709524" y="1285350"/>
            <a:ext cx="7744649" cy="4869550"/>
          </a:xfrm>
          <a:prstGeom prst="rect">
            <a:avLst/>
          </a:prstGeom>
          <a:noFill/>
          <a:ln>
            <a:noFill/>
          </a:ln>
        </p:spPr>
      </p:pic>
      <p:sp>
        <p:nvSpPr>
          <p:cNvPr id="554" name="Shape 554"/>
          <p:cNvSpPr txBox="1">
            <a:spLocks noGrp="1"/>
          </p:cNvSpPr>
          <p:nvPr>
            <p:ph type="title" idx="4294967295"/>
          </p:nvPr>
        </p:nvSpPr>
        <p:spPr>
          <a:xfrm>
            <a:off x="2687575" y="5650800"/>
            <a:ext cx="6301800" cy="782100"/>
          </a:xfrm>
          <a:prstGeom prst="rect">
            <a:avLst/>
          </a:prstGeom>
          <a:noFill/>
        </p:spPr>
        <p:txBody>
          <a:bodyPr lIns="91425" tIns="91425" rIns="91425" bIns="91425" anchor="ctr" anchorCtr="0">
            <a:noAutofit/>
          </a:bodyPr>
          <a:lstStyle/>
          <a:p>
            <a:pPr lvl="0" algn="ctr" rtl="0">
              <a:spcBef>
                <a:spcPts val="0"/>
              </a:spcBef>
              <a:buNone/>
            </a:pPr>
            <a:r>
              <a:rPr lang="en-US" sz="2400"/>
              <a:t>We have users from everywhere!</a:t>
            </a:r>
          </a:p>
        </p:txBody>
      </p:sp>
    </p:spTree>
    <p:extLst>
      <p:ext uri="{BB962C8B-B14F-4D97-AF65-F5344CB8AC3E}">
        <p14:creationId xmlns:p14="http://schemas.microsoft.com/office/powerpoint/2010/main" val="40143636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Shape 560"/>
          <p:cNvPicPr preferRelativeResize="0"/>
          <p:nvPr/>
        </p:nvPicPr>
        <p:blipFill rotWithShape="1">
          <a:blip r:embed="rId3">
            <a:alphaModFix/>
          </a:blip>
          <a:srcRect l="10508" t="4406" r="17518"/>
          <a:stretch/>
        </p:blipFill>
        <p:spPr>
          <a:xfrm>
            <a:off x="1080275" y="344550"/>
            <a:ext cx="6519099" cy="6168900"/>
          </a:xfrm>
          <a:prstGeom prst="rect">
            <a:avLst/>
          </a:prstGeom>
          <a:noFill/>
          <a:ln>
            <a:noFill/>
          </a:ln>
        </p:spPr>
      </p:pic>
    </p:spTree>
    <p:extLst>
      <p:ext uri="{BB962C8B-B14F-4D97-AF65-F5344CB8AC3E}">
        <p14:creationId xmlns:p14="http://schemas.microsoft.com/office/powerpoint/2010/main" val="38526575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HathiTrust</a:t>
            </a:r>
            <a:r>
              <a:rPr lang="en-US" dirty="0" smtClean="0"/>
              <a:t> “Wow” Numbers</a:t>
            </a:r>
            <a:endParaRPr lang="en-US" dirty="0"/>
          </a:p>
        </p:txBody>
      </p:sp>
      <p:sp>
        <p:nvSpPr>
          <p:cNvPr id="3" name="Content Placeholder 2"/>
          <p:cNvSpPr>
            <a:spLocks noGrp="1"/>
          </p:cNvSpPr>
          <p:nvPr>
            <p:ph idx="1"/>
          </p:nvPr>
        </p:nvSpPr>
        <p:spPr/>
        <p:txBody>
          <a:bodyPr>
            <a:normAutofit fontScale="92500" lnSpcReduction="10000"/>
          </a:bodyPr>
          <a:lstStyle/>
          <a:p>
            <a:r>
              <a:rPr lang="en-US" dirty="0"/>
              <a:t>14,781,191 total volumes</a:t>
            </a:r>
          </a:p>
          <a:p>
            <a:r>
              <a:rPr lang="en-US" dirty="0"/>
              <a:t>7,368,624 book titles</a:t>
            </a:r>
          </a:p>
          <a:p>
            <a:r>
              <a:rPr lang="en-US" dirty="0"/>
              <a:t>406,445 serial titles</a:t>
            </a:r>
          </a:p>
          <a:p>
            <a:r>
              <a:rPr lang="en-US" dirty="0"/>
              <a:t>5,173,416,850 pages</a:t>
            </a:r>
          </a:p>
          <a:p>
            <a:r>
              <a:rPr lang="en-US" dirty="0"/>
              <a:t>663 terabytes</a:t>
            </a:r>
          </a:p>
          <a:p>
            <a:r>
              <a:rPr lang="en-US" dirty="0"/>
              <a:t>175 miles</a:t>
            </a:r>
          </a:p>
          <a:p>
            <a:r>
              <a:rPr lang="en-US" dirty="0"/>
              <a:t>12,010 tons</a:t>
            </a:r>
          </a:p>
          <a:p>
            <a:r>
              <a:rPr lang="en-US" dirty="0"/>
              <a:t>5,708,348 volumes(~39% of total) in the public </a:t>
            </a:r>
            <a:r>
              <a:rPr lang="en-US" dirty="0" smtClean="0"/>
              <a:t>domain						</a:t>
            </a:r>
            <a:br>
              <a:rPr lang="en-US" dirty="0" smtClean="0"/>
            </a:br>
            <a:r>
              <a:rPr lang="en-US" dirty="0" smtClean="0"/>
              <a:t>						(November 2016)</a:t>
            </a:r>
            <a:endParaRPr lang="en-US" dirty="0"/>
          </a:p>
        </p:txBody>
      </p:sp>
    </p:spTree>
    <p:extLst>
      <p:ext uri="{BB962C8B-B14F-4D97-AF65-F5344CB8AC3E}">
        <p14:creationId xmlns:p14="http://schemas.microsoft.com/office/powerpoint/2010/main" val="21967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25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25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25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25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25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Shape 508"/>
          <p:cNvPicPr preferRelativeResize="0"/>
          <p:nvPr/>
        </p:nvPicPr>
        <p:blipFill>
          <a:blip r:embed="rId3">
            <a:alphaModFix/>
          </a:blip>
          <a:stretch>
            <a:fillRect/>
          </a:stretch>
        </p:blipFill>
        <p:spPr>
          <a:xfrm>
            <a:off x="727050" y="354050"/>
            <a:ext cx="7666775" cy="5457299"/>
          </a:xfrm>
          <a:prstGeom prst="rect">
            <a:avLst/>
          </a:prstGeom>
          <a:noFill/>
          <a:ln>
            <a:noFill/>
          </a:ln>
        </p:spPr>
      </p:pic>
    </p:spTree>
    <p:extLst>
      <p:ext uri="{BB962C8B-B14F-4D97-AF65-F5344CB8AC3E}">
        <p14:creationId xmlns:p14="http://schemas.microsoft.com/office/powerpoint/2010/main" val="3001654535"/>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514" name="Shape 514"/>
          <p:cNvPicPr preferRelativeResize="0"/>
          <p:nvPr/>
        </p:nvPicPr>
        <p:blipFill>
          <a:blip r:embed="rId3">
            <a:alphaModFix/>
          </a:blip>
          <a:stretch>
            <a:fillRect/>
          </a:stretch>
        </p:blipFill>
        <p:spPr>
          <a:xfrm>
            <a:off x="691499" y="363299"/>
            <a:ext cx="7762999" cy="5403650"/>
          </a:xfrm>
          <a:prstGeom prst="rect">
            <a:avLst/>
          </a:prstGeom>
          <a:noFill/>
          <a:ln>
            <a:noFill/>
          </a:ln>
        </p:spPr>
      </p:pic>
    </p:spTree>
    <p:extLst>
      <p:ext uri="{BB962C8B-B14F-4D97-AF65-F5344CB8AC3E}">
        <p14:creationId xmlns:p14="http://schemas.microsoft.com/office/powerpoint/2010/main" val="2451520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txBox="1">
            <a:spLocks noGrp="1"/>
          </p:cNvSpPr>
          <p:nvPr>
            <p:ph type="title" idx="4294967295"/>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rgbClr val="3F3F3F"/>
              </a:buClr>
              <a:buSzPct val="25000"/>
              <a:buFont typeface="Calibri"/>
              <a:buNone/>
            </a:pPr>
            <a:r>
              <a:rPr lang="en-US" sz="4400" b="0" i="0" u="none" strike="noStrike" cap="none">
                <a:solidFill>
                  <a:srgbClr val="3F3F3F"/>
                </a:solidFill>
                <a:latin typeface="Calibri"/>
                <a:ea typeface="Calibri"/>
                <a:cs typeface="Calibri"/>
                <a:sym typeface="Calibri"/>
              </a:rPr>
              <a:t>Contributing Institutions: Top </a:t>
            </a:r>
            <a:r>
              <a:rPr lang="en-US"/>
              <a:t>1</a:t>
            </a:r>
            <a:r>
              <a:rPr lang="en-US" sz="4400" b="0" i="0" u="none" strike="noStrike" cap="none">
                <a:solidFill>
                  <a:srgbClr val="3F3F3F"/>
                </a:solidFill>
                <a:latin typeface="Calibri"/>
                <a:ea typeface="Calibri"/>
                <a:cs typeface="Calibri"/>
                <a:sym typeface="Calibri"/>
              </a:rPr>
              <a:t>0</a:t>
            </a:r>
          </a:p>
        </p:txBody>
      </p:sp>
      <p:graphicFrame>
        <p:nvGraphicFramePr>
          <p:cNvPr id="527" name="Shape 527"/>
          <p:cNvGraphicFramePr/>
          <p:nvPr/>
        </p:nvGraphicFramePr>
        <p:xfrm>
          <a:off x="644750" y="1472900"/>
          <a:ext cx="7944300" cy="4954440"/>
        </p:xfrm>
        <a:graphic>
          <a:graphicData uri="http://schemas.openxmlformats.org/drawingml/2006/table">
            <a:tbl>
              <a:tblPr>
                <a:noFill/>
              </a:tblPr>
              <a:tblGrid>
                <a:gridCol w="4826175"/>
                <a:gridCol w="1387350"/>
                <a:gridCol w="1730775"/>
              </a:tblGrid>
              <a:tr h="524725">
                <a:tc>
                  <a:txBody>
                    <a:bodyPr/>
                    <a:lstStyle/>
                    <a:p>
                      <a:pPr lvl="0" algn="ctr" rtl="0">
                        <a:lnSpc>
                          <a:spcPct val="100000"/>
                        </a:lnSpc>
                        <a:spcBef>
                          <a:spcPts val="0"/>
                        </a:spcBef>
                        <a:buNone/>
                      </a:pPr>
                      <a:r>
                        <a:rPr lang="en-US" sz="1300" b="1"/>
                        <a:t>Contributor</a:t>
                      </a:r>
                    </a:p>
                  </a:txBody>
                  <a:tcPr marL="91425" marR="91425" marT="91425" marB="91425" anchor="ctr">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solidFill>
                      <a:srgbClr val="F79646"/>
                    </a:solidFill>
                  </a:tcPr>
                </a:tc>
                <a:tc>
                  <a:txBody>
                    <a:bodyPr/>
                    <a:lstStyle/>
                    <a:p>
                      <a:pPr lvl="0" algn="ctr" rtl="0">
                        <a:lnSpc>
                          <a:spcPct val="100000"/>
                        </a:lnSpc>
                        <a:spcBef>
                          <a:spcPts val="0"/>
                        </a:spcBef>
                        <a:buNone/>
                      </a:pPr>
                      <a:r>
                        <a:rPr lang="en-US" sz="1300" b="1"/>
                        <a:t>Volumes</a:t>
                      </a:r>
                    </a:p>
                  </a:txBody>
                  <a:tcPr marL="91425" marR="91425" marT="91425" marB="91425" anchor="ctr">
                    <a:lnT w="12700" cap="flat" cmpd="sng">
                      <a:solidFill>
                        <a:srgbClr val="000000"/>
                      </a:solidFill>
                      <a:prstDash val="solid"/>
                      <a:round/>
                      <a:headEnd type="none" w="med" len="med"/>
                      <a:tailEnd type="none" w="med" len="med"/>
                    </a:lnT>
                    <a:solidFill>
                      <a:srgbClr val="F79646"/>
                    </a:solidFill>
                  </a:tcPr>
                </a:tc>
                <a:tc>
                  <a:txBody>
                    <a:bodyPr/>
                    <a:lstStyle/>
                    <a:p>
                      <a:pPr lvl="0" algn="ctr" rtl="0">
                        <a:lnSpc>
                          <a:spcPct val="100000"/>
                        </a:lnSpc>
                        <a:spcBef>
                          <a:spcPts val="0"/>
                        </a:spcBef>
                        <a:buNone/>
                      </a:pPr>
                      <a:r>
                        <a:rPr lang="en-US" sz="1300" b="1"/>
                        <a:t>Percentage of Collection</a:t>
                      </a:r>
                    </a:p>
                  </a:txBody>
                  <a:tcPr marL="91425" marR="91425" marT="91425" marB="91425" anchor="ctr">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solidFill>
                      <a:srgbClr val="F79646"/>
                    </a:solidFill>
                  </a:tcPr>
                </a:tc>
              </a:tr>
              <a:tr h="387525">
                <a:tc>
                  <a:txBody>
                    <a:bodyPr/>
                    <a:lstStyle/>
                    <a:p>
                      <a:pPr lvl="0" rtl="0">
                        <a:lnSpc>
                          <a:spcPct val="100000"/>
                        </a:lnSpc>
                        <a:spcBef>
                          <a:spcPts val="0"/>
                        </a:spcBef>
                        <a:buNone/>
                      </a:pPr>
                      <a:r>
                        <a:rPr lang="en-US">
                          <a:latin typeface="Calibri"/>
                          <a:ea typeface="Calibri"/>
                          <a:cs typeface="Calibri"/>
                          <a:sym typeface="Calibri"/>
                        </a:rPr>
                        <a:t>University of Michigan</a:t>
                      </a:r>
                    </a:p>
                  </a:txBody>
                  <a:tcPr marL="91425" marR="91425" marT="19050" marB="19050">
                    <a:lnL w="12700" cap="flat" cmpd="sng">
                      <a:solidFill>
                        <a:srgbClr val="000000"/>
                      </a:solidFill>
                      <a:prstDash val="solid"/>
                      <a:round/>
                      <a:headEnd type="none" w="med" len="med"/>
                      <a:tailEnd type="none" w="med" len="med"/>
                    </a:lnL>
                  </a:tcPr>
                </a:tc>
                <a:tc>
                  <a:txBody>
                    <a:bodyPr/>
                    <a:lstStyle/>
                    <a:p>
                      <a:pPr lvl="0" algn="r" rtl="0">
                        <a:lnSpc>
                          <a:spcPct val="100000"/>
                        </a:lnSpc>
                        <a:spcBef>
                          <a:spcPts val="0"/>
                        </a:spcBef>
                        <a:buNone/>
                      </a:pPr>
                      <a:r>
                        <a:rPr lang="en-US">
                          <a:latin typeface="Calibri"/>
                          <a:ea typeface="Calibri"/>
                          <a:cs typeface="Calibri"/>
                          <a:sym typeface="Calibri"/>
                        </a:rPr>
                        <a:t>4,714,232</a:t>
                      </a:r>
                    </a:p>
                  </a:txBody>
                  <a:tcPr marL="91425" marR="91425" marT="91425" marB="91425"/>
                </a:tc>
                <a:tc>
                  <a:txBody>
                    <a:bodyPr/>
                    <a:lstStyle/>
                    <a:p>
                      <a:pPr lvl="0" algn="r" rtl="0">
                        <a:lnSpc>
                          <a:spcPct val="100000"/>
                        </a:lnSpc>
                        <a:spcBef>
                          <a:spcPts val="0"/>
                        </a:spcBef>
                        <a:buNone/>
                      </a:pPr>
                      <a:r>
                        <a:rPr lang="en-US">
                          <a:latin typeface="Calibri"/>
                          <a:ea typeface="Calibri"/>
                          <a:cs typeface="Calibri"/>
                          <a:sym typeface="Calibri"/>
                        </a:rPr>
                        <a:t>32%</a:t>
                      </a:r>
                    </a:p>
                  </a:txBody>
                  <a:tcPr marL="91425" marR="91425" marT="91425" marB="91425">
                    <a:lnR w="12700" cap="flat" cmpd="sng">
                      <a:solidFill>
                        <a:srgbClr val="000000"/>
                      </a:solidFill>
                      <a:prstDash val="solid"/>
                      <a:round/>
                      <a:headEnd type="none" w="med" len="med"/>
                      <a:tailEnd type="none" w="med" len="med"/>
                    </a:lnR>
                  </a:tcPr>
                </a:tc>
              </a:tr>
              <a:tr h="387525">
                <a:tc>
                  <a:txBody>
                    <a:bodyPr/>
                    <a:lstStyle/>
                    <a:p>
                      <a:pPr lvl="0" rtl="0">
                        <a:lnSpc>
                          <a:spcPct val="100000"/>
                        </a:lnSpc>
                        <a:spcBef>
                          <a:spcPts val="0"/>
                        </a:spcBef>
                        <a:buNone/>
                      </a:pPr>
                      <a:r>
                        <a:rPr lang="en-US">
                          <a:latin typeface="Calibri"/>
                          <a:ea typeface="Calibri"/>
                          <a:cs typeface="Calibri"/>
                          <a:sym typeface="Calibri"/>
                        </a:rPr>
                        <a:t>University of California</a:t>
                      </a:r>
                    </a:p>
                  </a:txBody>
                  <a:tcPr marL="91425" marR="91425" marT="19050" marB="19050">
                    <a:lnL w="12700" cap="flat" cmpd="sng">
                      <a:solidFill>
                        <a:srgbClr val="000000"/>
                      </a:solidFill>
                      <a:prstDash val="solid"/>
                      <a:round/>
                      <a:headEnd type="none" w="med" len="med"/>
                      <a:tailEnd type="none" w="med" len="med"/>
                    </a:lnL>
                  </a:tcPr>
                </a:tc>
                <a:tc>
                  <a:txBody>
                    <a:bodyPr/>
                    <a:lstStyle/>
                    <a:p>
                      <a:pPr lvl="0" algn="r" rtl="0">
                        <a:lnSpc>
                          <a:spcPct val="100000"/>
                        </a:lnSpc>
                        <a:spcBef>
                          <a:spcPts val="0"/>
                        </a:spcBef>
                        <a:buNone/>
                      </a:pPr>
                      <a:r>
                        <a:rPr lang="en-US">
                          <a:latin typeface="Calibri"/>
                          <a:ea typeface="Calibri"/>
                          <a:cs typeface="Calibri"/>
                          <a:sym typeface="Calibri"/>
                        </a:rPr>
                        <a:t>3,835,602</a:t>
                      </a:r>
                    </a:p>
                  </a:txBody>
                  <a:tcPr marL="91425" marR="91425" marT="91425" marB="91425"/>
                </a:tc>
                <a:tc>
                  <a:txBody>
                    <a:bodyPr/>
                    <a:lstStyle/>
                    <a:p>
                      <a:pPr lvl="0" algn="r" rtl="0">
                        <a:lnSpc>
                          <a:spcPct val="100000"/>
                        </a:lnSpc>
                        <a:spcBef>
                          <a:spcPts val="0"/>
                        </a:spcBef>
                        <a:buNone/>
                      </a:pPr>
                      <a:r>
                        <a:rPr lang="en-US">
                          <a:latin typeface="Calibri"/>
                          <a:ea typeface="Calibri"/>
                          <a:cs typeface="Calibri"/>
                          <a:sym typeface="Calibri"/>
                        </a:rPr>
                        <a:t>26%</a:t>
                      </a:r>
                    </a:p>
                  </a:txBody>
                  <a:tcPr marL="91425" marR="91425" marT="91425" marB="91425">
                    <a:lnR w="12700" cap="flat" cmpd="sng">
                      <a:solidFill>
                        <a:srgbClr val="000000"/>
                      </a:solidFill>
                      <a:prstDash val="solid"/>
                      <a:round/>
                      <a:headEnd type="none" w="med" len="med"/>
                      <a:tailEnd type="none" w="med" len="med"/>
                    </a:lnR>
                  </a:tcPr>
                </a:tc>
              </a:tr>
              <a:tr h="387525">
                <a:tc>
                  <a:txBody>
                    <a:bodyPr/>
                    <a:lstStyle/>
                    <a:p>
                      <a:pPr lvl="0" rtl="0">
                        <a:lnSpc>
                          <a:spcPct val="100000"/>
                        </a:lnSpc>
                        <a:spcBef>
                          <a:spcPts val="0"/>
                        </a:spcBef>
                        <a:buNone/>
                      </a:pPr>
                      <a:r>
                        <a:rPr lang="en-US">
                          <a:latin typeface="Calibri"/>
                          <a:ea typeface="Calibri"/>
                          <a:cs typeface="Calibri"/>
                          <a:sym typeface="Calibri"/>
                        </a:rPr>
                        <a:t>Harvard University</a:t>
                      </a:r>
                    </a:p>
                  </a:txBody>
                  <a:tcPr marL="91425" marR="91425" marT="19050" marB="19050">
                    <a:lnL w="12700" cap="flat" cmpd="sng">
                      <a:solidFill>
                        <a:srgbClr val="000000"/>
                      </a:solidFill>
                      <a:prstDash val="solid"/>
                      <a:round/>
                      <a:headEnd type="none" w="med" len="med"/>
                      <a:tailEnd type="none" w="med" len="med"/>
                    </a:lnL>
                  </a:tcPr>
                </a:tc>
                <a:tc>
                  <a:txBody>
                    <a:bodyPr/>
                    <a:lstStyle/>
                    <a:p>
                      <a:pPr lvl="0" algn="r" rtl="0">
                        <a:lnSpc>
                          <a:spcPct val="100000"/>
                        </a:lnSpc>
                        <a:spcBef>
                          <a:spcPts val="0"/>
                        </a:spcBef>
                        <a:buNone/>
                      </a:pPr>
                      <a:r>
                        <a:rPr lang="en-US">
                          <a:latin typeface="Calibri"/>
                          <a:ea typeface="Calibri"/>
                          <a:cs typeface="Calibri"/>
                          <a:sym typeface="Calibri"/>
                        </a:rPr>
                        <a:t>841,969</a:t>
                      </a:r>
                    </a:p>
                  </a:txBody>
                  <a:tcPr marL="91425" marR="91425" marT="91425" marB="91425"/>
                </a:tc>
                <a:tc>
                  <a:txBody>
                    <a:bodyPr/>
                    <a:lstStyle/>
                    <a:p>
                      <a:pPr lvl="0" algn="r" rtl="0">
                        <a:lnSpc>
                          <a:spcPct val="100000"/>
                        </a:lnSpc>
                        <a:spcBef>
                          <a:spcPts val="0"/>
                        </a:spcBef>
                        <a:buNone/>
                      </a:pPr>
                      <a:r>
                        <a:rPr lang="en-US">
                          <a:latin typeface="Calibri"/>
                          <a:ea typeface="Calibri"/>
                          <a:cs typeface="Calibri"/>
                          <a:sym typeface="Calibri"/>
                        </a:rPr>
                        <a:t>6%</a:t>
                      </a:r>
                    </a:p>
                  </a:txBody>
                  <a:tcPr marL="91425" marR="91425" marT="91425" marB="91425">
                    <a:lnR w="12700" cap="flat" cmpd="sng">
                      <a:solidFill>
                        <a:srgbClr val="000000"/>
                      </a:solidFill>
                      <a:prstDash val="solid"/>
                      <a:round/>
                      <a:headEnd type="none" w="med" len="med"/>
                      <a:tailEnd type="none" w="med" len="med"/>
                    </a:lnR>
                  </a:tcPr>
                </a:tc>
              </a:tr>
              <a:tr h="387525">
                <a:tc>
                  <a:txBody>
                    <a:bodyPr/>
                    <a:lstStyle/>
                    <a:p>
                      <a:pPr lvl="0" rtl="0">
                        <a:lnSpc>
                          <a:spcPct val="100000"/>
                        </a:lnSpc>
                        <a:spcBef>
                          <a:spcPts val="0"/>
                        </a:spcBef>
                        <a:buNone/>
                      </a:pPr>
                      <a:r>
                        <a:rPr lang="en-US">
                          <a:latin typeface="Calibri"/>
                          <a:ea typeface="Calibri"/>
                          <a:cs typeface="Calibri"/>
                          <a:sym typeface="Calibri"/>
                        </a:rPr>
                        <a:t>Cornell University</a:t>
                      </a:r>
                    </a:p>
                  </a:txBody>
                  <a:tcPr marL="91425" marR="91425" marT="19050" marB="19050">
                    <a:lnL w="12700" cap="flat" cmpd="sng">
                      <a:solidFill>
                        <a:srgbClr val="000000"/>
                      </a:solidFill>
                      <a:prstDash val="solid"/>
                      <a:round/>
                      <a:headEnd type="none" w="med" len="med"/>
                      <a:tailEnd type="none" w="med" len="med"/>
                    </a:lnL>
                  </a:tcPr>
                </a:tc>
                <a:tc>
                  <a:txBody>
                    <a:bodyPr/>
                    <a:lstStyle/>
                    <a:p>
                      <a:pPr lvl="0" algn="r" rtl="0">
                        <a:lnSpc>
                          <a:spcPct val="100000"/>
                        </a:lnSpc>
                        <a:spcBef>
                          <a:spcPts val="0"/>
                        </a:spcBef>
                        <a:buNone/>
                      </a:pPr>
                      <a:r>
                        <a:rPr lang="en-US">
                          <a:latin typeface="Calibri"/>
                          <a:ea typeface="Calibri"/>
                          <a:cs typeface="Calibri"/>
                          <a:sym typeface="Calibri"/>
                        </a:rPr>
                        <a:t>585,261</a:t>
                      </a:r>
                    </a:p>
                  </a:txBody>
                  <a:tcPr marL="91425" marR="91425" marT="91425" marB="91425"/>
                </a:tc>
                <a:tc>
                  <a:txBody>
                    <a:bodyPr/>
                    <a:lstStyle/>
                    <a:p>
                      <a:pPr lvl="0" algn="r" rtl="0">
                        <a:lnSpc>
                          <a:spcPct val="100000"/>
                        </a:lnSpc>
                        <a:spcBef>
                          <a:spcPts val="0"/>
                        </a:spcBef>
                        <a:buNone/>
                      </a:pPr>
                      <a:r>
                        <a:rPr lang="en-US">
                          <a:latin typeface="Calibri"/>
                          <a:ea typeface="Calibri"/>
                          <a:cs typeface="Calibri"/>
                          <a:sym typeface="Calibri"/>
                        </a:rPr>
                        <a:t>4%</a:t>
                      </a:r>
                    </a:p>
                  </a:txBody>
                  <a:tcPr marL="91425" marR="91425" marT="91425" marB="91425">
                    <a:lnR w="12700" cap="flat" cmpd="sng">
                      <a:solidFill>
                        <a:srgbClr val="000000"/>
                      </a:solidFill>
                      <a:prstDash val="solid"/>
                      <a:round/>
                      <a:headEnd type="none" w="med" len="med"/>
                      <a:tailEnd type="none" w="med" len="med"/>
                    </a:lnR>
                  </a:tcPr>
                </a:tc>
              </a:tr>
              <a:tr h="387525">
                <a:tc>
                  <a:txBody>
                    <a:bodyPr/>
                    <a:lstStyle/>
                    <a:p>
                      <a:pPr lvl="0" rtl="0">
                        <a:lnSpc>
                          <a:spcPct val="100000"/>
                        </a:lnSpc>
                        <a:spcBef>
                          <a:spcPts val="0"/>
                        </a:spcBef>
                        <a:buNone/>
                      </a:pPr>
                      <a:r>
                        <a:rPr lang="en-US">
                          <a:latin typeface="Calibri"/>
                          <a:ea typeface="Calibri"/>
                          <a:cs typeface="Calibri"/>
                          <a:sym typeface="Calibri"/>
                        </a:rPr>
                        <a:t>University of Wisconsin - Madison</a:t>
                      </a:r>
                    </a:p>
                  </a:txBody>
                  <a:tcPr marL="91425" marR="91425" marT="19050" marB="19050">
                    <a:lnL w="12700" cap="flat" cmpd="sng">
                      <a:solidFill>
                        <a:srgbClr val="000000"/>
                      </a:solidFill>
                      <a:prstDash val="solid"/>
                      <a:round/>
                      <a:headEnd type="none" w="med" len="med"/>
                      <a:tailEnd type="none" w="med" len="med"/>
                    </a:lnL>
                  </a:tcPr>
                </a:tc>
                <a:tc>
                  <a:txBody>
                    <a:bodyPr/>
                    <a:lstStyle/>
                    <a:p>
                      <a:pPr lvl="0" algn="r" rtl="0">
                        <a:lnSpc>
                          <a:spcPct val="100000"/>
                        </a:lnSpc>
                        <a:spcBef>
                          <a:spcPts val="0"/>
                        </a:spcBef>
                        <a:buNone/>
                      </a:pPr>
                      <a:r>
                        <a:rPr lang="en-US">
                          <a:latin typeface="Calibri"/>
                          <a:ea typeface="Calibri"/>
                          <a:cs typeface="Calibri"/>
                          <a:sym typeface="Calibri"/>
                        </a:rPr>
                        <a:t>561,945</a:t>
                      </a:r>
                    </a:p>
                  </a:txBody>
                  <a:tcPr marL="91425" marR="91425" marT="91425" marB="91425"/>
                </a:tc>
                <a:tc>
                  <a:txBody>
                    <a:bodyPr/>
                    <a:lstStyle/>
                    <a:p>
                      <a:pPr lvl="0" algn="r" rtl="0">
                        <a:lnSpc>
                          <a:spcPct val="100000"/>
                        </a:lnSpc>
                        <a:spcBef>
                          <a:spcPts val="0"/>
                        </a:spcBef>
                        <a:buNone/>
                      </a:pPr>
                      <a:r>
                        <a:rPr lang="en-US">
                          <a:latin typeface="Calibri"/>
                          <a:ea typeface="Calibri"/>
                          <a:cs typeface="Calibri"/>
                          <a:sym typeface="Calibri"/>
                        </a:rPr>
                        <a:t>4%</a:t>
                      </a:r>
                    </a:p>
                  </a:txBody>
                  <a:tcPr marL="91425" marR="91425" marT="91425" marB="91425">
                    <a:lnR w="12700" cap="flat" cmpd="sng">
                      <a:solidFill>
                        <a:srgbClr val="000000"/>
                      </a:solidFill>
                      <a:prstDash val="solid"/>
                      <a:round/>
                      <a:headEnd type="none" w="med" len="med"/>
                      <a:tailEnd type="none" w="med" len="med"/>
                    </a:lnR>
                  </a:tcPr>
                </a:tc>
              </a:tr>
              <a:tr h="387525">
                <a:tc>
                  <a:txBody>
                    <a:bodyPr/>
                    <a:lstStyle/>
                    <a:p>
                      <a:pPr lvl="0" rtl="0">
                        <a:lnSpc>
                          <a:spcPct val="100000"/>
                        </a:lnSpc>
                        <a:spcBef>
                          <a:spcPts val="0"/>
                        </a:spcBef>
                        <a:buNone/>
                      </a:pPr>
                      <a:r>
                        <a:rPr lang="en-US">
                          <a:latin typeface="Calibri"/>
                          <a:ea typeface="Calibri"/>
                          <a:cs typeface="Calibri"/>
                          <a:sym typeface="Calibri"/>
                        </a:rPr>
                        <a:t>Indiana University</a:t>
                      </a:r>
                    </a:p>
                  </a:txBody>
                  <a:tcPr marL="91425" marR="91425" marT="19050" marB="19050">
                    <a:lnL w="12700" cap="flat" cmpd="sng">
                      <a:solidFill>
                        <a:srgbClr val="000000"/>
                      </a:solidFill>
                      <a:prstDash val="solid"/>
                      <a:round/>
                      <a:headEnd type="none" w="med" len="med"/>
                      <a:tailEnd type="none" w="med" len="med"/>
                    </a:lnL>
                  </a:tcPr>
                </a:tc>
                <a:tc>
                  <a:txBody>
                    <a:bodyPr/>
                    <a:lstStyle/>
                    <a:p>
                      <a:pPr lvl="0" algn="r" rtl="0">
                        <a:lnSpc>
                          <a:spcPct val="100000"/>
                        </a:lnSpc>
                        <a:spcBef>
                          <a:spcPts val="0"/>
                        </a:spcBef>
                        <a:buNone/>
                      </a:pPr>
                      <a:r>
                        <a:rPr lang="en-US">
                          <a:latin typeface="Calibri"/>
                          <a:ea typeface="Calibri"/>
                          <a:cs typeface="Calibri"/>
                          <a:sym typeface="Calibri"/>
                        </a:rPr>
                        <a:t>530,763</a:t>
                      </a:r>
                    </a:p>
                  </a:txBody>
                  <a:tcPr marL="91425" marR="91425" marT="91425" marB="91425"/>
                </a:tc>
                <a:tc>
                  <a:txBody>
                    <a:bodyPr/>
                    <a:lstStyle/>
                    <a:p>
                      <a:pPr lvl="0" algn="r" rtl="0">
                        <a:lnSpc>
                          <a:spcPct val="100000"/>
                        </a:lnSpc>
                        <a:spcBef>
                          <a:spcPts val="0"/>
                        </a:spcBef>
                        <a:buNone/>
                      </a:pPr>
                      <a:r>
                        <a:rPr lang="en-US">
                          <a:latin typeface="Calibri"/>
                          <a:ea typeface="Calibri"/>
                          <a:cs typeface="Calibri"/>
                          <a:sym typeface="Calibri"/>
                        </a:rPr>
                        <a:t>4%</a:t>
                      </a:r>
                    </a:p>
                  </a:txBody>
                  <a:tcPr marL="91425" marR="91425" marT="91425" marB="91425">
                    <a:lnR w="12700" cap="flat" cmpd="sng">
                      <a:solidFill>
                        <a:srgbClr val="000000"/>
                      </a:solidFill>
                      <a:prstDash val="solid"/>
                      <a:round/>
                      <a:headEnd type="none" w="med" len="med"/>
                      <a:tailEnd type="none" w="med" len="med"/>
                    </a:lnR>
                  </a:tcPr>
                </a:tc>
              </a:tr>
              <a:tr h="387525">
                <a:tc>
                  <a:txBody>
                    <a:bodyPr/>
                    <a:lstStyle/>
                    <a:p>
                      <a:pPr lvl="0" rtl="0">
                        <a:lnSpc>
                          <a:spcPct val="100000"/>
                        </a:lnSpc>
                        <a:spcBef>
                          <a:spcPts val="0"/>
                        </a:spcBef>
                        <a:buNone/>
                      </a:pPr>
                      <a:r>
                        <a:rPr lang="en-US">
                          <a:latin typeface="Calibri"/>
                          <a:ea typeface="Calibri"/>
                          <a:cs typeface="Calibri"/>
                          <a:sym typeface="Calibri"/>
                        </a:rPr>
                        <a:t>University of Illinois at Urbana-Champaign</a:t>
                      </a:r>
                    </a:p>
                  </a:txBody>
                  <a:tcPr marL="91425" marR="91425" marT="19050" marB="19050">
                    <a:lnL w="12700" cap="flat" cmpd="sng">
                      <a:solidFill>
                        <a:srgbClr val="000000"/>
                      </a:solidFill>
                      <a:prstDash val="solid"/>
                      <a:round/>
                      <a:headEnd type="none" w="med" len="med"/>
                      <a:tailEnd type="none" w="med" len="med"/>
                    </a:lnL>
                  </a:tcPr>
                </a:tc>
                <a:tc>
                  <a:txBody>
                    <a:bodyPr/>
                    <a:lstStyle/>
                    <a:p>
                      <a:pPr lvl="0" algn="r" rtl="0">
                        <a:lnSpc>
                          <a:spcPct val="100000"/>
                        </a:lnSpc>
                        <a:spcBef>
                          <a:spcPts val="0"/>
                        </a:spcBef>
                        <a:buNone/>
                      </a:pPr>
                      <a:r>
                        <a:rPr lang="en-US">
                          <a:latin typeface="Calibri"/>
                          <a:ea typeface="Calibri"/>
                          <a:cs typeface="Calibri"/>
                          <a:sym typeface="Calibri"/>
                        </a:rPr>
                        <a:t>528,560</a:t>
                      </a:r>
                    </a:p>
                  </a:txBody>
                  <a:tcPr marL="91425" marR="91425" marT="91425" marB="91425"/>
                </a:tc>
                <a:tc>
                  <a:txBody>
                    <a:bodyPr/>
                    <a:lstStyle/>
                    <a:p>
                      <a:pPr lvl="0" algn="r" rtl="0">
                        <a:lnSpc>
                          <a:spcPct val="100000"/>
                        </a:lnSpc>
                        <a:spcBef>
                          <a:spcPts val="0"/>
                        </a:spcBef>
                        <a:buNone/>
                      </a:pPr>
                      <a:r>
                        <a:rPr lang="en-US">
                          <a:latin typeface="Calibri"/>
                          <a:ea typeface="Calibri"/>
                          <a:cs typeface="Calibri"/>
                          <a:sym typeface="Calibri"/>
                        </a:rPr>
                        <a:t>4%</a:t>
                      </a:r>
                    </a:p>
                  </a:txBody>
                  <a:tcPr marL="91425" marR="91425" marT="91425" marB="91425">
                    <a:lnR w="12700" cap="flat" cmpd="sng">
                      <a:solidFill>
                        <a:srgbClr val="000000"/>
                      </a:solidFill>
                      <a:prstDash val="solid"/>
                      <a:round/>
                      <a:headEnd type="none" w="med" len="med"/>
                      <a:tailEnd type="none" w="med" len="med"/>
                    </a:lnR>
                  </a:tcPr>
                </a:tc>
              </a:tr>
              <a:tr h="387525">
                <a:tc>
                  <a:txBody>
                    <a:bodyPr/>
                    <a:lstStyle/>
                    <a:p>
                      <a:pPr lvl="0" rtl="0">
                        <a:lnSpc>
                          <a:spcPct val="100000"/>
                        </a:lnSpc>
                        <a:spcBef>
                          <a:spcPts val="0"/>
                        </a:spcBef>
                        <a:buNone/>
                      </a:pPr>
                      <a:r>
                        <a:rPr lang="en-US">
                          <a:latin typeface="Calibri"/>
                          <a:ea typeface="Calibri"/>
                          <a:cs typeface="Calibri"/>
                          <a:sym typeface="Calibri"/>
                        </a:rPr>
                        <a:t>University of Minnesota</a:t>
                      </a:r>
                    </a:p>
                  </a:txBody>
                  <a:tcPr marL="91425" marR="91425" marT="19050" marB="19050">
                    <a:lnL w="12700" cap="flat" cmpd="sng">
                      <a:solidFill>
                        <a:srgbClr val="000000"/>
                      </a:solidFill>
                      <a:prstDash val="solid"/>
                      <a:round/>
                      <a:headEnd type="none" w="med" len="med"/>
                      <a:tailEnd type="none" w="med" len="med"/>
                    </a:lnL>
                  </a:tcPr>
                </a:tc>
                <a:tc>
                  <a:txBody>
                    <a:bodyPr/>
                    <a:lstStyle/>
                    <a:p>
                      <a:pPr lvl="0" algn="r" rtl="0">
                        <a:lnSpc>
                          <a:spcPct val="100000"/>
                        </a:lnSpc>
                        <a:spcBef>
                          <a:spcPts val="0"/>
                        </a:spcBef>
                        <a:buNone/>
                      </a:pPr>
                      <a:r>
                        <a:rPr lang="en-US">
                          <a:latin typeface="Calibri"/>
                          <a:ea typeface="Calibri"/>
                          <a:cs typeface="Calibri"/>
                          <a:sym typeface="Calibri"/>
                        </a:rPr>
                        <a:t>503,058</a:t>
                      </a:r>
                    </a:p>
                  </a:txBody>
                  <a:tcPr marL="91425" marR="91425" marT="91425" marB="91425"/>
                </a:tc>
                <a:tc>
                  <a:txBody>
                    <a:bodyPr/>
                    <a:lstStyle/>
                    <a:p>
                      <a:pPr lvl="0" algn="r" rtl="0">
                        <a:lnSpc>
                          <a:spcPct val="100000"/>
                        </a:lnSpc>
                        <a:spcBef>
                          <a:spcPts val="0"/>
                        </a:spcBef>
                        <a:buNone/>
                      </a:pPr>
                      <a:r>
                        <a:rPr lang="en-US">
                          <a:latin typeface="Calibri"/>
                          <a:ea typeface="Calibri"/>
                          <a:cs typeface="Calibri"/>
                          <a:sym typeface="Calibri"/>
                        </a:rPr>
                        <a:t>3%</a:t>
                      </a:r>
                    </a:p>
                  </a:txBody>
                  <a:tcPr marL="91425" marR="91425" marT="91425" marB="91425">
                    <a:lnR w="12700" cap="flat" cmpd="sng">
                      <a:solidFill>
                        <a:srgbClr val="000000"/>
                      </a:solidFill>
                      <a:prstDash val="solid"/>
                      <a:round/>
                      <a:headEnd type="none" w="med" len="med"/>
                      <a:tailEnd type="none" w="med" len="med"/>
                    </a:lnR>
                  </a:tcPr>
                </a:tc>
              </a:tr>
              <a:tr h="387525">
                <a:tc>
                  <a:txBody>
                    <a:bodyPr/>
                    <a:lstStyle/>
                    <a:p>
                      <a:pPr lvl="0" rtl="0">
                        <a:lnSpc>
                          <a:spcPct val="100000"/>
                        </a:lnSpc>
                        <a:spcBef>
                          <a:spcPts val="0"/>
                        </a:spcBef>
                        <a:buNone/>
                      </a:pPr>
                      <a:r>
                        <a:rPr lang="en-US">
                          <a:latin typeface="Calibri"/>
                          <a:ea typeface="Calibri"/>
                          <a:cs typeface="Calibri"/>
                          <a:sym typeface="Calibri"/>
                        </a:rPr>
                        <a:t>The University of Texas</a:t>
                      </a:r>
                    </a:p>
                  </a:txBody>
                  <a:tcPr marL="91425" marR="91425" marT="19050" marB="19050">
                    <a:lnL w="12700" cap="flat" cmpd="sng">
                      <a:solidFill>
                        <a:srgbClr val="000000"/>
                      </a:solidFill>
                      <a:prstDash val="solid"/>
                      <a:round/>
                      <a:headEnd type="none" w="med" len="med"/>
                      <a:tailEnd type="none" w="med" len="med"/>
                    </a:lnL>
                  </a:tcPr>
                </a:tc>
                <a:tc>
                  <a:txBody>
                    <a:bodyPr/>
                    <a:lstStyle/>
                    <a:p>
                      <a:pPr lvl="0" algn="r" rtl="0">
                        <a:lnSpc>
                          <a:spcPct val="100000"/>
                        </a:lnSpc>
                        <a:spcBef>
                          <a:spcPts val="0"/>
                        </a:spcBef>
                        <a:buNone/>
                      </a:pPr>
                      <a:r>
                        <a:rPr lang="en-US">
                          <a:latin typeface="Calibri"/>
                          <a:ea typeface="Calibri"/>
                          <a:cs typeface="Calibri"/>
                          <a:sym typeface="Calibri"/>
                        </a:rPr>
                        <a:t>460,139</a:t>
                      </a:r>
                    </a:p>
                  </a:txBody>
                  <a:tcPr marL="91425" marR="91425" marT="91425" marB="91425"/>
                </a:tc>
                <a:tc>
                  <a:txBody>
                    <a:bodyPr/>
                    <a:lstStyle/>
                    <a:p>
                      <a:pPr lvl="0" algn="r" rtl="0">
                        <a:lnSpc>
                          <a:spcPct val="100000"/>
                        </a:lnSpc>
                        <a:spcBef>
                          <a:spcPts val="0"/>
                        </a:spcBef>
                        <a:buNone/>
                      </a:pPr>
                      <a:r>
                        <a:rPr lang="en-US">
                          <a:latin typeface="Calibri"/>
                          <a:ea typeface="Calibri"/>
                          <a:cs typeface="Calibri"/>
                          <a:sym typeface="Calibri"/>
                        </a:rPr>
                        <a:t>3%</a:t>
                      </a:r>
                    </a:p>
                  </a:txBody>
                  <a:tcPr marL="91425" marR="91425" marT="91425" marB="91425">
                    <a:lnR w="12700" cap="flat" cmpd="sng">
                      <a:solidFill>
                        <a:srgbClr val="000000"/>
                      </a:solidFill>
                      <a:prstDash val="solid"/>
                      <a:round/>
                      <a:headEnd type="none" w="med" len="med"/>
                      <a:tailEnd type="none" w="med" len="med"/>
                    </a:lnR>
                  </a:tcPr>
                </a:tc>
              </a:tr>
              <a:tr h="387525">
                <a:tc>
                  <a:txBody>
                    <a:bodyPr/>
                    <a:lstStyle/>
                    <a:p>
                      <a:pPr lvl="0" rtl="0">
                        <a:lnSpc>
                          <a:spcPct val="100000"/>
                        </a:lnSpc>
                        <a:spcBef>
                          <a:spcPts val="0"/>
                        </a:spcBef>
                        <a:buNone/>
                      </a:pPr>
                      <a:r>
                        <a:rPr lang="en-US">
                          <a:latin typeface="Calibri"/>
                          <a:ea typeface="Calibri"/>
                          <a:cs typeface="Calibri"/>
                          <a:sym typeface="Calibri"/>
                        </a:rPr>
                        <a:t>Pennsylvania State University</a:t>
                      </a:r>
                    </a:p>
                  </a:txBody>
                  <a:tcPr marL="91425" marR="91425" marT="19050" marB="19050">
                    <a:lnL w="12700" cap="flat" cmpd="sng">
                      <a:solidFill>
                        <a:srgbClr val="000000"/>
                      </a:solidFill>
                      <a:prstDash val="solid"/>
                      <a:round/>
                      <a:headEnd type="none" w="med" len="med"/>
                      <a:tailEnd type="none" w="med" len="med"/>
                    </a:lnL>
                  </a:tcPr>
                </a:tc>
                <a:tc>
                  <a:txBody>
                    <a:bodyPr/>
                    <a:lstStyle/>
                    <a:p>
                      <a:pPr lvl="0" algn="r" rtl="0">
                        <a:lnSpc>
                          <a:spcPct val="100000"/>
                        </a:lnSpc>
                        <a:spcBef>
                          <a:spcPts val="0"/>
                        </a:spcBef>
                        <a:buNone/>
                      </a:pPr>
                      <a:r>
                        <a:rPr lang="en-US">
                          <a:latin typeface="Calibri"/>
                          <a:ea typeface="Calibri"/>
                          <a:cs typeface="Calibri"/>
                          <a:sym typeface="Calibri"/>
                        </a:rPr>
                        <a:t>390,345</a:t>
                      </a:r>
                    </a:p>
                  </a:txBody>
                  <a:tcPr marL="91425" marR="91425" marT="91425" marB="91425"/>
                </a:tc>
                <a:tc>
                  <a:txBody>
                    <a:bodyPr/>
                    <a:lstStyle/>
                    <a:p>
                      <a:pPr lvl="0" algn="r" rtl="0">
                        <a:lnSpc>
                          <a:spcPct val="100000"/>
                        </a:lnSpc>
                        <a:spcBef>
                          <a:spcPts val="0"/>
                        </a:spcBef>
                        <a:buNone/>
                      </a:pPr>
                      <a:r>
                        <a:rPr lang="en-US">
                          <a:latin typeface="Calibri"/>
                          <a:ea typeface="Calibri"/>
                          <a:cs typeface="Calibri"/>
                          <a:sym typeface="Calibri"/>
                        </a:rPr>
                        <a:t>3%</a:t>
                      </a:r>
                    </a:p>
                  </a:txBody>
                  <a:tcPr marL="91425" marR="91425" marT="91425" marB="91425">
                    <a:lnR w="12700" cap="flat" cmpd="sng">
                      <a:solidFill>
                        <a:srgbClr val="000000"/>
                      </a:solidFill>
                      <a:prstDash val="solid"/>
                      <a:round/>
                      <a:headEnd type="none" w="med" len="med"/>
                      <a:tailEnd type="none" w="med" len="med"/>
                    </a:lnR>
                  </a:tcPr>
                </a:tc>
              </a:tr>
              <a:tr h="413250">
                <a:tc>
                  <a:txBody>
                    <a:bodyPr/>
                    <a:lstStyle/>
                    <a:p>
                      <a:pPr lvl="0" rtl="0">
                        <a:lnSpc>
                          <a:spcPct val="100000"/>
                        </a:lnSpc>
                        <a:spcBef>
                          <a:spcPts val="0"/>
                        </a:spcBef>
                        <a:buNone/>
                      </a:pPr>
                      <a:r>
                        <a:rPr lang="en-US">
                          <a:latin typeface="Calibri"/>
                          <a:ea typeface="Calibri"/>
                          <a:cs typeface="Calibri"/>
                          <a:sym typeface="Calibri"/>
                        </a:rPr>
                        <a:t>Remaining 42 Contributors</a:t>
                      </a:r>
                    </a:p>
                  </a:txBody>
                  <a:tcPr marL="91425" marR="91425" marT="19050" marB="19050">
                    <a:lnL w="12700" cap="flat" cmpd="sng">
                      <a:solidFill>
                        <a:srgbClr val="000000"/>
                      </a:solidFill>
                      <a:prstDash val="solid"/>
                      <a:round/>
                      <a:headEnd type="none" w="med" len="med"/>
                      <a:tailEnd type="none" w="med" len="med"/>
                    </a:lnL>
                    <a:lnB w="12700" cap="flat" cmpd="sng">
                      <a:solidFill>
                        <a:srgbClr val="000000"/>
                      </a:solidFill>
                      <a:prstDash val="solid"/>
                      <a:round/>
                      <a:headEnd type="none" w="med" len="med"/>
                      <a:tailEnd type="none" w="med" len="med"/>
                    </a:lnB>
                  </a:tcPr>
                </a:tc>
                <a:tc>
                  <a:txBody>
                    <a:bodyPr/>
                    <a:lstStyle/>
                    <a:p>
                      <a:pPr lvl="0" algn="r" rtl="0">
                        <a:lnSpc>
                          <a:spcPct val="100000"/>
                        </a:lnSpc>
                        <a:spcBef>
                          <a:spcPts val="0"/>
                        </a:spcBef>
                        <a:buNone/>
                      </a:pPr>
                      <a:r>
                        <a:rPr lang="en-US">
                          <a:latin typeface="Calibri"/>
                          <a:ea typeface="Calibri"/>
                          <a:cs typeface="Calibri"/>
                          <a:sym typeface="Calibri"/>
                        </a:rPr>
                        <a:t>1,797,101</a:t>
                      </a:r>
                    </a:p>
                  </a:txBody>
                  <a:tcPr marL="91425" marR="91425" marT="91425" marB="91425">
                    <a:lnB w="12700" cap="flat" cmpd="sng">
                      <a:solidFill>
                        <a:srgbClr val="000000"/>
                      </a:solidFill>
                      <a:prstDash val="solid"/>
                      <a:round/>
                      <a:headEnd type="none" w="med" len="med"/>
                      <a:tailEnd type="none" w="med" len="med"/>
                    </a:lnB>
                  </a:tcPr>
                </a:tc>
                <a:tc>
                  <a:txBody>
                    <a:bodyPr/>
                    <a:lstStyle/>
                    <a:p>
                      <a:pPr lvl="0" algn="r" rtl="0">
                        <a:lnSpc>
                          <a:spcPct val="100000"/>
                        </a:lnSpc>
                        <a:spcBef>
                          <a:spcPts val="0"/>
                        </a:spcBef>
                        <a:buNone/>
                      </a:pPr>
                      <a:r>
                        <a:rPr lang="en-US">
                          <a:latin typeface="Calibri"/>
                          <a:ea typeface="Calibri"/>
                          <a:cs typeface="Calibri"/>
                          <a:sym typeface="Calibri"/>
                        </a:rPr>
                        <a:t>12%</a:t>
                      </a:r>
                    </a:p>
                  </a:txBody>
                  <a:tcPr marL="91425" marR="91425" marT="91425" marB="91425">
                    <a:lnR w="12700" cap="flat" cmpd="sng">
                      <a:solidFill>
                        <a:srgbClr val="000000"/>
                      </a:solidFill>
                      <a:prstDash val="solid"/>
                      <a:round/>
                      <a:headEnd type="none" w="med" len="med"/>
                      <a:tailEnd type="none" w="med" len="med"/>
                    </a:lnR>
                    <a:lnB w="12700" cap="flat" cmpd="sng">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350131928"/>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Data Overview</a:t>
            </a:r>
            <a:endParaRPr lang="en-US" dirty="0"/>
          </a:p>
        </p:txBody>
      </p:sp>
    </p:spTree>
    <p:extLst>
      <p:ext uri="{BB962C8B-B14F-4D97-AF65-F5344CB8AC3E}">
        <p14:creationId xmlns:p14="http://schemas.microsoft.com/office/powerpoint/2010/main" val="1473779316"/>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Shape 533"/>
          <p:cNvPicPr preferRelativeResize="0"/>
          <p:nvPr/>
        </p:nvPicPr>
        <p:blipFill>
          <a:blip r:embed="rId3">
            <a:alphaModFix/>
          </a:blip>
          <a:stretch>
            <a:fillRect/>
          </a:stretch>
        </p:blipFill>
        <p:spPr>
          <a:xfrm>
            <a:off x="298950" y="224125"/>
            <a:ext cx="7737225" cy="6131074"/>
          </a:xfrm>
          <a:prstGeom prst="rect">
            <a:avLst/>
          </a:prstGeom>
          <a:noFill/>
          <a:ln>
            <a:noFill/>
          </a:ln>
        </p:spPr>
      </p:pic>
    </p:spTree>
    <p:extLst>
      <p:ext uri="{BB962C8B-B14F-4D97-AF65-F5344CB8AC3E}">
        <p14:creationId xmlns:p14="http://schemas.microsoft.com/office/powerpoint/2010/main" val="3613106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39" name="Shape 539"/>
          <p:cNvPicPr preferRelativeResize="0"/>
          <p:nvPr/>
        </p:nvPicPr>
        <p:blipFill>
          <a:blip r:embed="rId3">
            <a:alphaModFix/>
          </a:blip>
          <a:stretch>
            <a:fillRect/>
          </a:stretch>
        </p:blipFill>
        <p:spPr>
          <a:xfrm>
            <a:off x="287750" y="287724"/>
            <a:ext cx="7465475" cy="6282549"/>
          </a:xfrm>
          <a:prstGeom prst="rect">
            <a:avLst/>
          </a:prstGeom>
          <a:noFill/>
          <a:ln>
            <a:noFill/>
          </a:ln>
        </p:spPr>
      </p:pic>
      <p:sp>
        <p:nvSpPr>
          <p:cNvPr id="540" name="Shape 540"/>
          <p:cNvSpPr/>
          <p:nvPr/>
        </p:nvSpPr>
        <p:spPr>
          <a:xfrm>
            <a:off x="6058700" y="4909501"/>
            <a:ext cx="2957400" cy="947700"/>
          </a:xfrm>
          <a:prstGeom prst="rect">
            <a:avLst/>
          </a:prstGeom>
          <a:noFill/>
          <a:ln>
            <a:noFill/>
          </a:ln>
        </p:spPr>
        <p:txBody>
          <a:bodyPr lIns="91425" tIns="45700" rIns="91425" bIns="45700" anchor="ctr" anchorCtr="0">
            <a:noAutofit/>
          </a:bodyPr>
          <a:lstStyle/>
          <a:p>
            <a:pPr>
              <a:buSzPct val="25000"/>
            </a:pPr>
            <a:r>
              <a:rPr lang="en-US" b="1" kern="0">
                <a:solidFill>
                  <a:srgbClr val="000000"/>
                </a:solidFill>
                <a:latin typeface="Calibri"/>
                <a:ea typeface="Calibri"/>
                <a:cs typeface="Calibri"/>
                <a:sym typeface="Calibri"/>
              </a:rPr>
              <a:t>The top 10 languages make up ~87% of all content</a:t>
            </a:r>
            <a:r>
              <a:rPr lang="en-US" kern="0">
                <a:solidFill>
                  <a:srgbClr val="000000"/>
                </a:solidFill>
                <a:latin typeface="Calibri"/>
                <a:ea typeface="Calibri"/>
                <a:cs typeface="Calibri"/>
                <a:sym typeface="Calibri"/>
              </a:rPr>
              <a:t> </a:t>
            </a:r>
          </a:p>
        </p:txBody>
      </p:sp>
    </p:spTree>
    <p:extLst>
      <p:ext uri="{BB962C8B-B14F-4D97-AF65-F5344CB8AC3E}">
        <p14:creationId xmlns:p14="http://schemas.microsoft.com/office/powerpoint/2010/main" val="99773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8761" y="1660314"/>
            <a:ext cx="7885471" cy="2045099"/>
          </a:xfrm>
        </p:spPr>
        <p:txBody>
          <a:bodyPr>
            <a:normAutofit fontScale="90000"/>
          </a:bodyPr>
          <a:lstStyle/>
          <a:p>
            <a:r>
              <a:rPr lang="en-US" sz="3600" dirty="0" smtClean="0"/>
              <a:t>Presented by</a:t>
            </a:r>
            <a:r>
              <a:rPr lang="en-US" b="1" dirty="0" smtClean="0"/>
              <a:t/>
            </a:r>
            <a:br>
              <a:rPr lang="en-US" b="1" dirty="0" smtClean="0"/>
            </a:br>
            <a:r>
              <a:rPr lang="en-US" b="1" dirty="0" smtClean="0"/>
              <a:t>J. Stephen Downie</a:t>
            </a:r>
            <a:br>
              <a:rPr lang="en-US" b="1" dirty="0" smtClean="0"/>
            </a:br>
            <a:r>
              <a:rPr lang="en-US" sz="3600" dirty="0"/>
              <a:t/>
            </a:r>
            <a:br>
              <a:rPr lang="en-US" sz="3600" dirty="0"/>
            </a:br>
            <a:r>
              <a:rPr lang="en-US" sz="3600" dirty="0" smtClean="0"/>
              <a:t>University of Illinois at Urbana-Champaign</a:t>
            </a:r>
            <a:endParaRPr lang="en-US" sz="3100" dirty="0"/>
          </a:p>
        </p:txBody>
      </p:sp>
    </p:spTree>
    <p:extLst>
      <p:ext uri="{BB962C8B-B14F-4D97-AF65-F5344CB8AC3E}">
        <p14:creationId xmlns:p14="http://schemas.microsoft.com/office/powerpoint/2010/main" val="257534947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Call Number Distribution</a:t>
            </a:r>
            <a:endParaRPr lang="en-US" dirty="0" smtClean="0">
              <a:solidFill>
                <a:schemeClr val="tx1"/>
              </a:solidFill>
              <a:ea typeface="ＭＳ Ｐゴシック" pitchFamily="36" charset="-128"/>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445" t="2002" r="1806" b="1350"/>
          <a:stretch/>
        </p:blipFill>
        <p:spPr>
          <a:xfrm>
            <a:off x="655320" y="1280160"/>
            <a:ext cx="7757160" cy="5273040"/>
          </a:xfrm>
          <a:prstGeom prst="rect">
            <a:avLst/>
          </a:prstGeom>
        </p:spPr>
      </p:pic>
    </p:spTree>
    <p:extLst>
      <p:ext uri="{BB962C8B-B14F-4D97-AF65-F5344CB8AC3E}">
        <p14:creationId xmlns:p14="http://schemas.microsoft.com/office/powerpoint/2010/main" val="326093653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Shape 545"/>
          <p:cNvSpPr txBox="1"/>
          <p:nvPr/>
        </p:nvSpPr>
        <p:spPr>
          <a:xfrm>
            <a:off x="0" y="139700"/>
            <a:ext cx="9144000"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1" i="0" u="none" strike="noStrike" cap="none">
                <a:solidFill>
                  <a:schemeClr val="dk1"/>
                </a:solidFill>
                <a:latin typeface="Calibri"/>
                <a:ea typeface="Calibri"/>
                <a:cs typeface="Calibri"/>
                <a:sym typeface="Calibri"/>
              </a:rPr>
              <a:t>HathiTrust Titles by Copyright/View Status</a:t>
            </a:r>
          </a:p>
        </p:txBody>
      </p:sp>
      <p:pic>
        <p:nvPicPr>
          <p:cNvPr id="546" name="Shape 546"/>
          <p:cNvPicPr preferRelativeResize="0"/>
          <p:nvPr/>
        </p:nvPicPr>
        <p:blipFill>
          <a:blip r:embed="rId3">
            <a:alphaModFix/>
          </a:blip>
          <a:stretch>
            <a:fillRect/>
          </a:stretch>
        </p:blipFill>
        <p:spPr>
          <a:xfrm>
            <a:off x="583500" y="774974"/>
            <a:ext cx="7423676" cy="5642299"/>
          </a:xfrm>
          <a:prstGeom prst="rect">
            <a:avLst/>
          </a:prstGeom>
          <a:noFill/>
          <a:ln>
            <a:noFill/>
          </a:ln>
        </p:spPr>
      </p:pic>
    </p:spTree>
    <p:extLst>
      <p:ext uri="{BB962C8B-B14F-4D97-AF65-F5344CB8AC3E}">
        <p14:creationId xmlns:p14="http://schemas.microsoft.com/office/powerpoint/2010/main" val="4095794313"/>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Four Key Data Objects</a:t>
            </a:r>
            <a:endParaRPr lang="en-US" dirty="0"/>
          </a:p>
        </p:txBody>
      </p:sp>
    </p:spTree>
    <p:extLst>
      <p:ext uri="{BB962C8B-B14F-4D97-AF65-F5344CB8AC3E}">
        <p14:creationId xmlns:p14="http://schemas.microsoft.com/office/powerpoint/2010/main" val="2869545433"/>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8064" y="304800"/>
            <a:ext cx="4159153" cy="6186792"/>
          </a:xfrm>
          <a:prstGeom prst="rect">
            <a:avLst/>
          </a:prstGeom>
        </p:spPr>
      </p:pic>
    </p:spTree>
    <p:extLst>
      <p:ext uri="{BB962C8B-B14F-4D97-AF65-F5344CB8AC3E}">
        <p14:creationId xmlns:p14="http://schemas.microsoft.com/office/powerpoint/2010/main" val="276683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658" y="466929"/>
            <a:ext cx="4159153" cy="618679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923" y="466929"/>
            <a:ext cx="5161935" cy="6050603"/>
          </a:xfrm>
          <a:prstGeom prst="rect">
            <a:avLst/>
          </a:prstGeom>
        </p:spPr>
      </p:pic>
    </p:spTree>
    <p:extLst>
      <p:ext uri="{BB962C8B-B14F-4D97-AF65-F5344CB8AC3E}">
        <p14:creationId xmlns:p14="http://schemas.microsoft.com/office/powerpoint/2010/main" val="80687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55" t="28286" r="1155" b="57742"/>
          <a:stretch/>
        </p:blipFill>
        <p:spPr>
          <a:xfrm>
            <a:off x="2039779" y="2635368"/>
            <a:ext cx="5220004" cy="823965"/>
          </a:xfrm>
          <a:prstGeom prst="rect">
            <a:avLst/>
          </a:prstGeom>
        </p:spPr>
      </p:pic>
    </p:spTree>
    <p:extLst>
      <p:ext uri="{BB962C8B-B14F-4D97-AF65-F5344CB8AC3E}">
        <p14:creationId xmlns:p14="http://schemas.microsoft.com/office/powerpoint/2010/main" val="397719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155" t="28286" r="1155" b="57742"/>
          <a:stretch/>
        </p:blipFill>
        <p:spPr>
          <a:xfrm>
            <a:off x="2226592" y="324788"/>
            <a:ext cx="5220004" cy="82396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073" y="1148753"/>
            <a:ext cx="7342030" cy="5429028"/>
          </a:xfrm>
          <a:prstGeom prst="rect">
            <a:avLst/>
          </a:prstGeom>
        </p:spPr>
      </p:pic>
    </p:spTree>
    <p:extLst>
      <p:ext uri="{BB962C8B-B14F-4D97-AF65-F5344CB8AC3E}">
        <p14:creationId xmlns:p14="http://schemas.microsoft.com/office/powerpoint/2010/main" val="30799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66929"/>
            <a:ext cx="9143999" cy="6254887"/>
          </a:xfrm>
          <a:prstGeom prst="rect">
            <a:avLst/>
          </a:prstGeom>
        </p:spPr>
      </p:pic>
    </p:spTree>
    <p:extLst>
      <p:ext uri="{BB962C8B-B14F-4D97-AF65-F5344CB8AC3E}">
        <p14:creationId xmlns:p14="http://schemas.microsoft.com/office/powerpoint/2010/main" val="38968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a:t>
            </a:r>
            <a:endParaRPr lang="en-US" dirty="0"/>
          </a:p>
        </p:txBody>
      </p:sp>
      <p:sp>
        <p:nvSpPr>
          <p:cNvPr id="3" name="Content Placeholder 2"/>
          <p:cNvSpPr>
            <a:spLocks noGrp="1"/>
          </p:cNvSpPr>
          <p:nvPr>
            <p:ph idx="1"/>
          </p:nvPr>
        </p:nvSpPr>
        <p:spPr/>
        <p:txBody>
          <a:bodyPr>
            <a:normAutofit fontScale="85000" lnSpcReduction="20000"/>
          </a:bodyPr>
          <a:lstStyle/>
          <a:p>
            <a:r>
              <a:rPr lang="en-US" dirty="0"/>
              <a:t>Distribution of datasets</a:t>
            </a:r>
          </a:p>
          <a:p>
            <a:pPr lvl="1"/>
            <a:r>
              <a:rPr lang="en-US" dirty="0">
                <a:hlinkClick r:id="rId3"/>
              </a:rPr>
              <a:t>http://www.hathitrust.org/</a:t>
            </a:r>
            <a:r>
              <a:rPr lang="en-US" dirty="0" smtClean="0">
                <a:hlinkClick r:id="rId3"/>
              </a:rPr>
              <a:t>datasets</a:t>
            </a:r>
            <a:endParaRPr lang="en-US" dirty="0" smtClean="0"/>
          </a:p>
          <a:p>
            <a:r>
              <a:rPr lang="en-US" dirty="0"/>
              <a:t>Non-Google-digitized Dataset (540,000+)</a:t>
            </a:r>
          </a:p>
          <a:p>
            <a:pPr lvl="1"/>
            <a:r>
              <a:rPr lang="en-US" dirty="0"/>
              <a:t>PD, PDUS, Open Access</a:t>
            </a:r>
          </a:p>
          <a:p>
            <a:pPr lvl="1"/>
            <a:r>
              <a:rPr lang="en-US" dirty="0"/>
              <a:t>Signed researcher statement</a:t>
            </a:r>
          </a:p>
          <a:p>
            <a:r>
              <a:rPr lang="en-US" dirty="0"/>
              <a:t>Google-digitized </a:t>
            </a:r>
            <a:r>
              <a:rPr lang="en-US" dirty="0" smtClean="0"/>
              <a:t>(5.4 </a:t>
            </a:r>
            <a:r>
              <a:rPr lang="en-US" dirty="0"/>
              <a:t>million+)</a:t>
            </a:r>
          </a:p>
          <a:p>
            <a:pPr lvl="1"/>
            <a:r>
              <a:rPr lang="en-US" dirty="0"/>
              <a:t>PD, PDUS, Open Access</a:t>
            </a:r>
          </a:p>
          <a:p>
            <a:pPr lvl="1"/>
            <a:r>
              <a:rPr lang="en-US" dirty="0"/>
              <a:t>Agreement between institution and Google</a:t>
            </a:r>
          </a:p>
          <a:p>
            <a:pPr lvl="1"/>
            <a:r>
              <a:rPr lang="en-US" dirty="0"/>
              <a:t>Brief proposal</a:t>
            </a:r>
          </a:p>
          <a:p>
            <a:pPr lvl="2"/>
            <a:r>
              <a:rPr lang="en-US" dirty="0"/>
              <a:t>Characterize texts</a:t>
            </a:r>
          </a:p>
          <a:p>
            <a:pPr lvl="2"/>
            <a:r>
              <a:rPr lang="en-US" dirty="0"/>
              <a:t>Provide ids (custom sets possible)</a:t>
            </a:r>
          </a:p>
          <a:p>
            <a:pPr lvl="2"/>
            <a:r>
              <a:rPr lang="en-US" dirty="0"/>
              <a:t>Research, results, use of results</a:t>
            </a:r>
          </a:p>
          <a:p>
            <a:pPr lvl="1"/>
            <a:r>
              <a:rPr lang="en-US" dirty="0"/>
              <a:t>Signed researcher </a:t>
            </a:r>
            <a:r>
              <a:rPr lang="en-US" dirty="0" smtClean="0"/>
              <a:t>statement (institutional)</a:t>
            </a:r>
            <a:endParaRPr lang="en-US" dirty="0"/>
          </a:p>
        </p:txBody>
      </p:sp>
    </p:spTree>
    <p:extLst>
      <p:ext uri="{BB962C8B-B14F-4D97-AF65-F5344CB8AC3E}">
        <p14:creationId xmlns:p14="http://schemas.microsoft.com/office/powerpoint/2010/main" val="197604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6181" y="2049103"/>
            <a:ext cx="6381136" cy="1622426"/>
          </a:xfrm>
        </p:spPr>
        <p:txBody>
          <a:bodyPr>
            <a:normAutofit/>
          </a:bodyPr>
          <a:lstStyle/>
          <a:p>
            <a:r>
              <a:rPr lang="en-US" dirty="0" smtClean="0"/>
              <a:t>Introducing the </a:t>
            </a:r>
            <a:br>
              <a:rPr lang="en-US" dirty="0" smtClean="0"/>
            </a:br>
            <a:r>
              <a:rPr lang="en-US" dirty="0" err="1" smtClean="0"/>
              <a:t>HathiTrust</a:t>
            </a:r>
            <a:r>
              <a:rPr lang="en-US" dirty="0" smtClean="0"/>
              <a:t> Research Center</a:t>
            </a:r>
            <a:endParaRPr lang="en-US" dirty="0"/>
          </a:p>
        </p:txBody>
      </p:sp>
    </p:spTree>
    <p:extLst>
      <p:ext uri="{BB962C8B-B14F-4D97-AF65-F5344CB8AC3E}">
        <p14:creationId xmlns:p14="http://schemas.microsoft.com/office/powerpoint/2010/main" val="12413049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2116" y="1620981"/>
            <a:ext cx="8357419" cy="2673927"/>
          </a:xfrm>
        </p:spPr>
        <p:txBody>
          <a:bodyPr>
            <a:normAutofit fontScale="90000"/>
          </a:bodyPr>
          <a:lstStyle/>
          <a:p>
            <a:r>
              <a:rPr lang="en-US" sz="4000" dirty="0" smtClean="0"/>
              <a:t>Extra-special </a:t>
            </a:r>
            <a:r>
              <a:rPr lang="en-US" sz="4000" dirty="0"/>
              <a:t>thanks to </a:t>
            </a:r>
            <a:br>
              <a:rPr lang="en-US" sz="4000" dirty="0"/>
            </a:br>
            <a:r>
              <a:rPr lang="en-US" sz="4000" dirty="0"/>
              <a:t>Jeremy York </a:t>
            </a:r>
            <a:r>
              <a:rPr lang="en-US" sz="4000" dirty="0" smtClean="0"/>
              <a:t/>
            </a:r>
            <a:br>
              <a:rPr lang="en-US" sz="4000" dirty="0" smtClean="0"/>
            </a:br>
            <a:r>
              <a:rPr lang="en-US" sz="4000" dirty="0" smtClean="0"/>
              <a:t>and the rest </a:t>
            </a:r>
            <a:r>
              <a:rPr lang="en-US" sz="4000" dirty="0"/>
              <a:t>of the HathiTrust </a:t>
            </a:r>
            <a:r>
              <a:rPr lang="en-US" sz="4000" dirty="0" smtClean="0"/>
              <a:t>and HathiTrust Research Center </a:t>
            </a:r>
            <a:br>
              <a:rPr lang="en-US" sz="4000" dirty="0" smtClean="0"/>
            </a:br>
            <a:r>
              <a:rPr lang="en-US" sz="4000" dirty="0" smtClean="0"/>
              <a:t>teams for </a:t>
            </a:r>
            <a:r>
              <a:rPr lang="en-US" sz="4000" dirty="0"/>
              <a:t>the use of their slides</a:t>
            </a:r>
            <a:r>
              <a:rPr lang="en-US" dirty="0"/>
              <a:t/>
            </a:r>
            <a:br>
              <a:rPr lang="en-US" dirty="0"/>
            </a:br>
            <a:endParaRPr lang="en-US" dirty="0"/>
          </a:p>
        </p:txBody>
      </p:sp>
    </p:spTree>
    <p:extLst>
      <p:ext uri="{BB962C8B-B14F-4D97-AF65-F5344CB8AC3E}">
        <p14:creationId xmlns:p14="http://schemas.microsoft.com/office/powerpoint/2010/main" val="3369596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799" y="274638"/>
            <a:ext cx="7185859" cy="1143000"/>
          </a:xfrm>
        </p:spPr>
        <p:txBody>
          <a:bodyPr>
            <a:normAutofit fontScale="90000"/>
          </a:bodyPr>
          <a:lstStyle/>
          <a:p>
            <a:r>
              <a:rPr lang="en-US" dirty="0" smtClean="0"/>
              <a:t> </a:t>
            </a:r>
            <a:r>
              <a:rPr lang="en-US" sz="4200" dirty="0" smtClean="0"/>
              <a:t>Mission of the HT Research Center</a:t>
            </a:r>
            <a:endParaRPr lang="en-US" sz="4200" dirty="0"/>
          </a:p>
        </p:txBody>
      </p:sp>
      <p:sp>
        <p:nvSpPr>
          <p:cNvPr id="3" name="Content Placeholder 2"/>
          <p:cNvSpPr>
            <a:spLocks noGrp="1"/>
          </p:cNvSpPr>
          <p:nvPr>
            <p:ph idx="1"/>
          </p:nvPr>
        </p:nvSpPr>
        <p:spPr>
          <a:xfrm>
            <a:off x="457200" y="1600200"/>
            <a:ext cx="8229600" cy="5020733"/>
          </a:xfrm>
        </p:spPr>
        <p:txBody>
          <a:bodyPr>
            <a:normAutofit fontScale="85000" lnSpcReduction="10000"/>
          </a:bodyPr>
          <a:lstStyle/>
          <a:p>
            <a:r>
              <a:rPr lang="en-US" dirty="0">
                <a:latin typeface="Calibri" charset="0"/>
                <a:cs typeface="맑은 고딕" charset="0"/>
              </a:rPr>
              <a:t>R</a:t>
            </a:r>
            <a:r>
              <a:rPr lang="en-US" dirty="0" smtClean="0">
                <a:latin typeface="Calibri" charset="0"/>
                <a:cs typeface="맑은 고딕" charset="0"/>
              </a:rPr>
              <a:t>esearch arm of </a:t>
            </a:r>
            <a:r>
              <a:rPr lang="en-US" dirty="0" err="1" smtClean="0">
                <a:latin typeface="Calibri" charset="0"/>
                <a:cs typeface="맑은 고딕" charset="0"/>
              </a:rPr>
              <a:t>HathiTrust</a:t>
            </a:r>
            <a:r>
              <a:rPr lang="en-US" dirty="0" smtClean="0">
                <a:latin typeface="Calibri" charset="0"/>
                <a:cs typeface="맑은 고딕" charset="0"/>
              </a:rPr>
              <a:t> </a:t>
            </a:r>
          </a:p>
          <a:p>
            <a:r>
              <a:rPr lang="en-US" dirty="0">
                <a:latin typeface="Calibri" charset="0"/>
                <a:cs typeface="맑은 고딕" charset="0"/>
              </a:rPr>
              <a:t>Established:  July, 2011</a:t>
            </a:r>
          </a:p>
          <a:p>
            <a:r>
              <a:rPr lang="en-US" dirty="0">
                <a:latin typeface="Calibri" charset="0"/>
                <a:cs typeface="맑은 고딕" charset="0"/>
              </a:rPr>
              <a:t>Collaborative center:  Indiana University &amp; University of Illinois</a:t>
            </a:r>
          </a:p>
          <a:p>
            <a:r>
              <a:rPr lang="en-US" dirty="0" smtClean="0">
                <a:latin typeface="Calibri" charset="0"/>
                <a:cs typeface="맑은 고딕" charset="0"/>
              </a:rPr>
              <a:t>Mission:  Enable researchers world-wide to accomplish tera-scale text data-mining and analysis</a:t>
            </a:r>
          </a:p>
          <a:p>
            <a:pPr lvl="1"/>
            <a:r>
              <a:rPr lang="en-US" dirty="0">
                <a:latin typeface="Calibri" charset="0"/>
                <a:cs typeface="맑은 고딕" charset="0"/>
              </a:rPr>
              <a:t>Develop </a:t>
            </a:r>
            <a:r>
              <a:rPr lang="en-US" dirty="0" err="1">
                <a:latin typeface="Calibri" charset="0"/>
                <a:cs typeface="맑은 고딕" charset="0"/>
              </a:rPr>
              <a:t>cyberinfrastructure</a:t>
            </a:r>
            <a:r>
              <a:rPr lang="en-US" dirty="0">
                <a:latin typeface="Calibri" charset="0"/>
                <a:cs typeface="맑은 고딕" charset="0"/>
              </a:rPr>
              <a:t> to enable HPC access to the </a:t>
            </a:r>
            <a:r>
              <a:rPr lang="en-US" dirty="0" err="1">
                <a:latin typeface="Calibri" charset="0"/>
                <a:cs typeface="맑은 고딕" charset="0"/>
              </a:rPr>
              <a:t>HathiTrust</a:t>
            </a:r>
            <a:r>
              <a:rPr lang="en-US" dirty="0">
                <a:latin typeface="Calibri" charset="0"/>
                <a:cs typeface="맑은 고딕" charset="0"/>
              </a:rPr>
              <a:t> Digital Library </a:t>
            </a:r>
          </a:p>
          <a:p>
            <a:pPr lvl="1"/>
            <a:r>
              <a:rPr lang="en-US" dirty="0" smtClean="0">
                <a:latin typeface="Calibri" charset="0"/>
                <a:cs typeface="맑은 고딕" charset="0"/>
              </a:rPr>
              <a:t>Develop cutting-edge software tools for processing, analyzing text</a:t>
            </a:r>
          </a:p>
          <a:p>
            <a:pPr lvl="1"/>
            <a:r>
              <a:rPr lang="en-US" dirty="0" smtClean="0">
                <a:latin typeface="Calibri" charset="0"/>
                <a:cs typeface="맑은 고딕" charset="0"/>
              </a:rPr>
              <a:t>Develop translational tools and data that can be used to enhance </a:t>
            </a:r>
            <a:r>
              <a:rPr lang="en-US" dirty="0" err="1" smtClean="0">
                <a:latin typeface="Calibri" charset="0"/>
                <a:cs typeface="맑은 고딕" charset="0"/>
              </a:rPr>
              <a:t>HathiTrust</a:t>
            </a:r>
            <a:r>
              <a:rPr lang="en-US" dirty="0" smtClean="0">
                <a:latin typeface="Calibri" charset="0"/>
                <a:cs typeface="맑은 고딕" charset="0"/>
              </a:rPr>
              <a:t> Digital Library services to users </a:t>
            </a:r>
          </a:p>
          <a:p>
            <a:pPr marL="0" indent="0">
              <a:buNone/>
            </a:pPr>
            <a:endParaRPr lang="en-US" dirty="0">
              <a:latin typeface="Calibri" charset="0"/>
              <a:cs typeface="맑은 고딕" charset="0"/>
            </a:endParaRPr>
          </a:p>
          <a:p>
            <a:pPr marL="0" indent="0">
              <a:buNone/>
            </a:pPr>
            <a:endParaRPr lang="en-US" dirty="0">
              <a:latin typeface="Calibri" charset="0"/>
              <a:cs typeface="맑은 고딕" charset="0"/>
            </a:endParaRP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09518"/>
            <a:ext cx="1371600" cy="1440179"/>
          </a:xfrm>
          <a:prstGeom prst="rect">
            <a:avLst/>
          </a:prstGeom>
        </p:spPr>
      </p:pic>
    </p:spTree>
    <p:extLst>
      <p:ext uri="{BB962C8B-B14F-4D97-AF65-F5344CB8AC3E}">
        <p14:creationId xmlns:p14="http://schemas.microsoft.com/office/powerpoint/2010/main" val="179388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HTRC Governance</a:t>
            </a:r>
            <a:endParaRPr lang="en-US" dirty="0"/>
          </a:p>
        </p:txBody>
      </p:sp>
      <p:pic>
        <p:nvPicPr>
          <p:cNvPr id="4" name="Picture 3" descr="governance.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1143" y="2376717"/>
            <a:ext cx="2717802" cy="2599637"/>
          </a:xfrm>
          <a:prstGeom prst="rect">
            <a:avLst/>
          </a:prstGeom>
        </p:spPr>
      </p:pic>
      <p:sp>
        <p:nvSpPr>
          <p:cNvPr id="3" name="Content Placeholder 2"/>
          <p:cNvSpPr>
            <a:spLocks noGrp="1"/>
          </p:cNvSpPr>
          <p:nvPr>
            <p:ph idx="1"/>
          </p:nvPr>
        </p:nvSpPr>
        <p:spPr>
          <a:xfrm>
            <a:off x="457199" y="1600201"/>
            <a:ext cx="6019801" cy="4895849"/>
          </a:xfrm>
        </p:spPr>
        <p:txBody>
          <a:bodyPr>
            <a:noAutofit/>
          </a:bodyPr>
          <a:lstStyle/>
          <a:p>
            <a:endParaRPr lang="en-US" sz="1800" dirty="0" smtClean="0"/>
          </a:p>
          <a:p>
            <a:r>
              <a:rPr lang="en-US" sz="1800" dirty="0" smtClean="0"/>
              <a:t>Reports to the HathiTrust Board of Governors</a:t>
            </a:r>
          </a:p>
          <a:p>
            <a:r>
              <a:rPr lang="en-US" sz="1800" dirty="0" smtClean="0"/>
              <a:t>HTRC Executive Committee</a:t>
            </a:r>
          </a:p>
          <a:p>
            <a:pPr lvl="1"/>
            <a:r>
              <a:rPr lang="en-US" sz="1600" b="1" dirty="0" smtClean="0"/>
              <a:t>J. Stephen Downie </a:t>
            </a:r>
            <a:r>
              <a:rPr lang="en-US" sz="1600" dirty="0" smtClean="0"/>
              <a:t>(</a:t>
            </a:r>
            <a:r>
              <a:rPr lang="en-US" sz="1600" dirty="0"/>
              <a:t>Co-director), Professor and Associate Dean for Research, University of </a:t>
            </a:r>
            <a:r>
              <a:rPr lang="en-US" sz="1600" dirty="0" smtClean="0"/>
              <a:t>Illinois GSLIS</a:t>
            </a:r>
          </a:p>
          <a:p>
            <a:pPr lvl="1"/>
            <a:r>
              <a:rPr lang="en-US" sz="1600" b="1" dirty="0" smtClean="0"/>
              <a:t>Beth </a:t>
            </a:r>
            <a:r>
              <a:rPr lang="en-US" sz="1600" b="1" dirty="0"/>
              <a:t>Plale </a:t>
            </a:r>
            <a:r>
              <a:rPr lang="en-US" sz="1600" dirty="0"/>
              <a:t>(Co-director and </a:t>
            </a:r>
            <a:r>
              <a:rPr lang="en-US" sz="1600" dirty="0" smtClean="0"/>
              <a:t>Chair</a:t>
            </a:r>
            <a:r>
              <a:rPr lang="en-US" sz="1600" dirty="0"/>
              <a:t>), </a:t>
            </a:r>
            <a:r>
              <a:rPr lang="en-US" sz="1600" dirty="0" smtClean="0"/>
              <a:t>Director Data </a:t>
            </a:r>
            <a:r>
              <a:rPr lang="en-US" sz="1600" dirty="0"/>
              <a:t>To Insight Center </a:t>
            </a:r>
            <a:r>
              <a:rPr lang="en-US" sz="1600" dirty="0" smtClean="0"/>
              <a:t>and </a:t>
            </a:r>
            <a:r>
              <a:rPr lang="en-US" sz="1600" dirty="0"/>
              <a:t>professor in the School of Informatics and Computing at Indiana University </a:t>
            </a:r>
            <a:endParaRPr lang="en-US" sz="1600" dirty="0" smtClean="0"/>
          </a:p>
          <a:p>
            <a:pPr lvl="1"/>
            <a:r>
              <a:rPr lang="en-US" sz="1600" b="1" dirty="0" smtClean="0"/>
              <a:t>Robert H. McDonald</a:t>
            </a:r>
            <a:r>
              <a:rPr lang="en-US" sz="1600" dirty="0"/>
              <a:t>, </a:t>
            </a:r>
            <a:r>
              <a:rPr lang="en-US" sz="1600" dirty="0" smtClean="0"/>
              <a:t>Associate </a:t>
            </a:r>
            <a:r>
              <a:rPr lang="en-US" sz="1600" dirty="0"/>
              <a:t>Dean of </a:t>
            </a:r>
            <a:r>
              <a:rPr lang="en-US" sz="1600" dirty="0" smtClean="0"/>
              <a:t>Libraries/Deputy Director Data to Insight Center at Indiana University</a:t>
            </a:r>
          </a:p>
          <a:p>
            <a:pPr lvl="1"/>
            <a:r>
              <a:rPr lang="en-US" sz="1600" b="1" dirty="0"/>
              <a:t>B</a:t>
            </a:r>
            <a:r>
              <a:rPr lang="en-US" sz="1600" b="1" dirty="0" smtClean="0"/>
              <a:t>eth </a:t>
            </a:r>
            <a:r>
              <a:rPr lang="en-US" sz="1600" b="1" dirty="0"/>
              <a:t>Sandore Namachchivaya</a:t>
            </a:r>
            <a:r>
              <a:rPr lang="en-US" sz="1600" dirty="0"/>
              <a:t>, Associate University Librarian for Information Technology Planning &amp; </a:t>
            </a:r>
            <a:r>
              <a:rPr lang="en-US" sz="1600" dirty="0" smtClean="0"/>
              <a:t>Policy at </a:t>
            </a:r>
            <a:r>
              <a:rPr lang="en-US" sz="1600" dirty="0"/>
              <a:t>the University of Illinois </a:t>
            </a:r>
            <a:endParaRPr lang="en-US" sz="1600" dirty="0" smtClean="0"/>
          </a:p>
          <a:p>
            <a:pPr lvl="1"/>
            <a:r>
              <a:rPr lang="en-US" sz="1600" b="1" dirty="0" smtClean="0"/>
              <a:t>John </a:t>
            </a:r>
            <a:r>
              <a:rPr lang="en-US" sz="1600" b="1" dirty="0"/>
              <a:t>Unsworth</a:t>
            </a:r>
            <a:r>
              <a:rPr lang="en-US" sz="1600" dirty="0"/>
              <a:t>, Vice Provost for Library &amp; Technology Services and Chief Information Officer at Brandeis </a:t>
            </a:r>
            <a:r>
              <a:rPr lang="en-US" sz="1600" dirty="0" smtClean="0"/>
              <a:t>University</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09518"/>
            <a:ext cx="1371600" cy="1440179"/>
          </a:xfrm>
          <a:prstGeom prst="rect">
            <a:avLst/>
          </a:prstGeom>
        </p:spPr>
      </p:pic>
    </p:spTree>
    <p:extLst>
      <p:ext uri="{BB962C8B-B14F-4D97-AF65-F5344CB8AC3E}">
        <p14:creationId xmlns:p14="http://schemas.microsoft.com/office/powerpoint/2010/main" val="731757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fade">
                                      <p:cBhvr>
                                        <p:cTn id="11" dur="3000"/>
                                        <p:tgtEl>
                                          <p:spTgt spid="3">
                                            <p:txEl>
                                              <p:pRg st="4" end="4"/>
                                            </p:txEl>
                                          </p:spTgt>
                                        </p:tgtEl>
                                      </p:cBhvr>
                                    </p:animEffect>
                                  </p:childTnLst>
                                </p:cTn>
                              </p:par>
                            </p:childTnLst>
                          </p:cTn>
                        </p:par>
                        <p:par>
                          <p:cTn id="12" fill="hold">
                            <p:stCondLst>
                              <p:cond delay="3500"/>
                            </p:stCondLst>
                            <p:childTnLst>
                              <p:par>
                                <p:cTn id="13" presetID="10" presetClass="entr" presetSubtype="0" fill="hold"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3000"/>
                                        <p:tgtEl>
                                          <p:spTgt spid="3">
                                            <p:txEl>
                                              <p:pRg st="5" end="5"/>
                                            </p:txEl>
                                          </p:spTgt>
                                        </p:tgtEl>
                                      </p:cBhvr>
                                    </p:animEffect>
                                  </p:childTnLst>
                                </p:cTn>
                              </p:par>
                            </p:childTnLst>
                          </p:cTn>
                        </p:par>
                        <p:par>
                          <p:cTn id="16" fill="hold">
                            <p:stCondLst>
                              <p:cond delay="6500"/>
                            </p:stCondLst>
                            <p:childTnLst>
                              <p:par>
                                <p:cTn id="17" presetID="10" presetClass="entr" presetSubtype="0" fill="hold" nodeType="after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3000"/>
                                        <p:tgtEl>
                                          <p:spTgt spid="3">
                                            <p:txEl>
                                              <p:pRg st="6" end="6"/>
                                            </p:txEl>
                                          </p:spTgt>
                                        </p:tgtEl>
                                      </p:cBhvr>
                                    </p:animEffect>
                                  </p:childTnLst>
                                </p:cTn>
                              </p:par>
                            </p:childTnLst>
                          </p:cTn>
                        </p:par>
                        <p:par>
                          <p:cTn id="20" fill="hold">
                            <p:stCondLst>
                              <p:cond delay="9500"/>
                            </p:stCondLst>
                            <p:childTnLst>
                              <p:par>
                                <p:cTn id="21" presetID="10" presetClass="entr" presetSubtype="0" fill="hold" nodeType="after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3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56778" y="393934"/>
            <a:ext cx="3366887" cy="3029503"/>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 name="TextBox 3"/>
          <p:cNvSpPr txBox="1"/>
          <p:nvPr/>
        </p:nvSpPr>
        <p:spPr>
          <a:xfrm>
            <a:off x="364067" y="1274660"/>
            <a:ext cx="3149600" cy="923330"/>
          </a:xfrm>
          <a:prstGeom prst="rect">
            <a:avLst/>
          </a:prstGeom>
          <a:noFill/>
        </p:spPr>
        <p:txBody>
          <a:bodyPr wrap="square" rtlCol="0">
            <a:spAutoFit/>
          </a:bodyPr>
          <a:lstStyle/>
          <a:p>
            <a:pPr marL="285750" indent="-285750">
              <a:buFont typeface="Arial"/>
              <a:buChar char="•"/>
            </a:pPr>
            <a:r>
              <a:rPr lang="en-US" i="1" dirty="0" smtClean="0">
                <a:solidFill>
                  <a:schemeClr val="bg1"/>
                </a:solidFill>
              </a:rPr>
              <a:t>Board of Governors </a:t>
            </a:r>
          </a:p>
          <a:p>
            <a:pPr marL="742950" lvl="1" indent="-285750">
              <a:buFont typeface="Arial"/>
              <a:buChar char="•"/>
            </a:pPr>
            <a:r>
              <a:rPr lang="en-US" dirty="0" smtClean="0">
                <a:solidFill>
                  <a:schemeClr val="bg1"/>
                </a:solidFill>
              </a:rPr>
              <a:t>Executive Committee</a:t>
            </a:r>
          </a:p>
          <a:p>
            <a:pPr marL="1200150" lvl="2" indent="-285750">
              <a:buFont typeface="Arial"/>
              <a:buChar char="•"/>
            </a:pPr>
            <a:r>
              <a:rPr lang="en-US" dirty="0" smtClean="0">
                <a:solidFill>
                  <a:schemeClr val="bg1"/>
                </a:solidFill>
              </a:rPr>
              <a:t>Executive Director</a:t>
            </a:r>
            <a:endParaRPr lang="en-US" dirty="0">
              <a:solidFill>
                <a:schemeClr val="bg1"/>
              </a:solidFill>
            </a:endParaRPr>
          </a:p>
        </p:txBody>
      </p:sp>
      <p:grpSp>
        <p:nvGrpSpPr>
          <p:cNvPr id="52" name="Group 51"/>
          <p:cNvGrpSpPr/>
          <p:nvPr/>
        </p:nvGrpSpPr>
        <p:grpSpPr>
          <a:xfrm>
            <a:off x="3870069" y="1182567"/>
            <a:ext cx="2256741" cy="1536920"/>
            <a:chOff x="3870069" y="1182567"/>
            <a:chExt cx="2256741" cy="1536920"/>
          </a:xfrm>
        </p:grpSpPr>
        <p:sp>
          <p:nvSpPr>
            <p:cNvPr id="17" name="Oval 16"/>
            <p:cNvSpPr/>
            <p:nvPr/>
          </p:nvSpPr>
          <p:spPr>
            <a:xfrm>
              <a:off x="4418729" y="1182567"/>
              <a:ext cx="1708081" cy="153692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dirty="0"/>
                <a:t>HathiTrust</a:t>
              </a:r>
            </a:p>
          </p:txBody>
        </p:sp>
        <p:sp>
          <p:nvSpPr>
            <p:cNvPr id="20" name="Down Arrow 19"/>
            <p:cNvSpPr/>
            <p:nvPr/>
          </p:nvSpPr>
          <p:spPr>
            <a:xfrm rot="15831752">
              <a:off x="3784342" y="1727712"/>
              <a:ext cx="516466" cy="34501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2095248" y="4800202"/>
            <a:ext cx="4480438" cy="1509143"/>
            <a:chOff x="2095248" y="4800202"/>
            <a:chExt cx="4480438" cy="1509143"/>
          </a:xfrm>
        </p:grpSpPr>
        <p:sp>
          <p:nvSpPr>
            <p:cNvPr id="21" name="Down Arrow 20"/>
            <p:cNvSpPr/>
            <p:nvPr/>
          </p:nvSpPr>
          <p:spPr>
            <a:xfrm rot="18708256">
              <a:off x="4863684" y="4885929"/>
              <a:ext cx="516466" cy="34501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Down Arrow 21"/>
            <p:cNvSpPr/>
            <p:nvPr/>
          </p:nvSpPr>
          <p:spPr>
            <a:xfrm rot="2514234">
              <a:off x="3161479" y="4892555"/>
              <a:ext cx="516466" cy="34501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432686" y="5471145"/>
              <a:ext cx="1143000" cy="838200"/>
            </a:xfrm>
            <a:prstGeom prst="rect">
              <a:avLst/>
            </a:prstGeom>
            <a:solidFill>
              <a:schemeClr val="accent3">
                <a:lumMod val="75000"/>
              </a:schemeClr>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University of </a:t>
              </a:r>
              <a:br>
                <a:rPr lang="en-US" dirty="0" smtClean="0"/>
              </a:br>
              <a:r>
                <a:rPr lang="en-US" dirty="0" smtClean="0"/>
                <a:t>Illinois</a:t>
              </a:r>
              <a:endParaRPr lang="en-US" dirty="0"/>
            </a:p>
          </p:txBody>
        </p:sp>
        <p:sp>
          <p:nvSpPr>
            <p:cNvPr id="25" name="Rectangle 24"/>
            <p:cNvSpPr/>
            <p:nvPr/>
          </p:nvSpPr>
          <p:spPr>
            <a:xfrm>
              <a:off x="2095248" y="5471145"/>
              <a:ext cx="1143000" cy="838200"/>
            </a:xfrm>
            <a:prstGeom prst="rect">
              <a:avLst/>
            </a:prstGeom>
            <a:solidFill>
              <a:schemeClr val="accent3">
                <a:lumMod val="75000"/>
              </a:schemeClr>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Indiana</a:t>
              </a:r>
              <a:br>
                <a:rPr lang="en-US" dirty="0" smtClean="0"/>
              </a:br>
              <a:r>
                <a:rPr lang="en-US" dirty="0" smtClean="0"/>
                <a:t>University</a:t>
              </a:r>
              <a:endParaRPr lang="en-US" dirty="0"/>
            </a:p>
          </p:txBody>
        </p:sp>
        <p:sp>
          <p:nvSpPr>
            <p:cNvPr id="7" name="Left-Right Arrow 6"/>
            <p:cNvSpPr/>
            <p:nvPr/>
          </p:nvSpPr>
          <p:spPr>
            <a:xfrm>
              <a:off x="3564462" y="5725145"/>
              <a:ext cx="1581302" cy="330200"/>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 name="Group 53"/>
          <p:cNvGrpSpPr/>
          <p:nvPr/>
        </p:nvGrpSpPr>
        <p:grpSpPr>
          <a:xfrm>
            <a:off x="3502593" y="2935133"/>
            <a:ext cx="1708081" cy="2020442"/>
            <a:chOff x="3502593" y="2935133"/>
            <a:chExt cx="1708081" cy="2020442"/>
          </a:xfrm>
        </p:grpSpPr>
        <p:sp>
          <p:nvSpPr>
            <p:cNvPr id="19" name="Oval 18"/>
            <p:cNvSpPr/>
            <p:nvPr/>
          </p:nvSpPr>
          <p:spPr>
            <a:xfrm>
              <a:off x="3502593" y="3418655"/>
              <a:ext cx="1708081" cy="153692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dirty="0" smtClean="0"/>
                <a:t/>
              </a:r>
              <a:br>
                <a:rPr lang="en-US" dirty="0" smtClean="0"/>
              </a:br>
              <a:r>
                <a:rPr lang="en-US" dirty="0" err="1" smtClean="0"/>
                <a:t>HathiTrust</a:t>
              </a:r>
              <a:r>
                <a:rPr lang="en-US" dirty="0" smtClean="0"/>
                <a:t/>
              </a:r>
              <a:br>
                <a:rPr lang="en-US" dirty="0" smtClean="0"/>
              </a:br>
              <a:r>
                <a:rPr lang="en-US" dirty="0" smtClean="0"/>
                <a:t>Research</a:t>
              </a:r>
              <a:br>
                <a:rPr lang="en-US" dirty="0" smtClean="0"/>
              </a:br>
              <a:r>
                <a:rPr lang="en-US" dirty="0" smtClean="0"/>
                <a:t>Center</a:t>
              </a:r>
              <a:br>
                <a:rPr lang="en-US" dirty="0" smtClean="0"/>
              </a:br>
              <a:endParaRPr lang="en-US" dirty="0"/>
            </a:p>
          </p:txBody>
        </p:sp>
        <p:sp>
          <p:nvSpPr>
            <p:cNvPr id="27" name="Down Arrow 26"/>
            <p:cNvSpPr/>
            <p:nvPr/>
          </p:nvSpPr>
          <p:spPr>
            <a:xfrm rot="1702033">
              <a:off x="4393849" y="2935133"/>
              <a:ext cx="516466" cy="34501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6357589" y="1534140"/>
            <a:ext cx="1778880" cy="3147942"/>
            <a:chOff x="6357589" y="1534140"/>
            <a:chExt cx="1778880" cy="3147942"/>
          </a:xfrm>
        </p:grpSpPr>
        <p:sp>
          <p:nvSpPr>
            <p:cNvPr id="2" name="Rectangle 1"/>
            <p:cNvSpPr/>
            <p:nvPr/>
          </p:nvSpPr>
          <p:spPr>
            <a:xfrm>
              <a:off x="6993469" y="1534140"/>
              <a:ext cx="1143000" cy="838200"/>
            </a:xfrm>
            <a:prstGeom prst="rect">
              <a:avLst/>
            </a:prstGeom>
            <a:solidFill>
              <a:schemeClr val="accent3">
                <a:lumMod val="75000"/>
              </a:schemeClr>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University of Michigan</a:t>
              </a:r>
              <a:endParaRPr lang="en-US" dirty="0"/>
            </a:p>
          </p:txBody>
        </p:sp>
        <p:sp>
          <p:nvSpPr>
            <p:cNvPr id="18" name="Down Arrow 17"/>
            <p:cNvSpPr/>
            <p:nvPr/>
          </p:nvSpPr>
          <p:spPr>
            <a:xfrm rot="16200000">
              <a:off x="6252649" y="1829289"/>
              <a:ext cx="516466" cy="30658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lowchart: Magnetic Disk 7"/>
            <p:cNvSpPr/>
            <p:nvPr/>
          </p:nvSpPr>
          <p:spPr>
            <a:xfrm>
              <a:off x="7200900" y="3497120"/>
              <a:ext cx="800098" cy="1184962"/>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Data Copy #1</a:t>
              </a:r>
              <a:endParaRPr lang="en-US" dirty="0"/>
            </a:p>
          </p:txBody>
        </p:sp>
        <p:cxnSp>
          <p:nvCxnSpPr>
            <p:cNvPr id="47" name="Straight Arrow Connector 46"/>
            <p:cNvCxnSpPr/>
            <p:nvPr/>
          </p:nvCxnSpPr>
          <p:spPr>
            <a:xfrm>
              <a:off x="7594598" y="2531533"/>
              <a:ext cx="0" cy="87696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56" name="Group 55"/>
          <p:cNvGrpSpPr/>
          <p:nvPr/>
        </p:nvGrpSpPr>
        <p:grpSpPr>
          <a:xfrm>
            <a:off x="486568" y="5249783"/>
            <a:ext cx="1418431" cy="1184962"/>
            <a:chOff x="486568" y="5249783"/>
            <a:chExt cx="1418431" cy="1184962"/>
          </a:xfrm>
        </p:grpSpPr>
        <p:sp>
          <p:nvSpPr>
            <p:cNvPr id="39" name="Flowchart: Magnetic Disk 38"/>
            <p:cNvSpPr/>
            <p:nvPr/>
          </p:nvSpPr>
          <p:spPr>
            <a:xfrm>
              <a:off x="486568" y="5249783"/>
              <a:ext cx="800098" cy="1184962"/>
            </a:xfrm>
            <a:prstGeom prst="flowChartMagneticDisk">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Data Copy #2</a:t>
              </a:r>
              <a:endParaRPr lang="en-US" dirty="0"/>
            </a:p>
          </p:txBody>
        </p:sp>
        <p:cxnSp>
          <p:nvCxnSpPr>
            <p:cNvPr id="51" name="Straight Arrow Connector 50"/>
            <p:cNvCxnSpPr/>
            <p:nvPr/>
          </p:nvCxnSpPr>
          <p:spPr>
            <a:xfrm>
              <a:off x="1447799" y="5890245"/>
              <a:ext cx="4572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85856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heel(1)">
                                      <p:cBhvr>
                                        <p:cTn id="7" dur="20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additive="base">
                                        <p:cTn id="12" dur="500" fill="hold"/>
                                        <p:tgtEl>
                                          <p:spTgt spid="53"/>
                                        </p:tgtEl>
                                        <p:attrNameLst>
                                          <p:attrName>ppt_x</p:attrName>
                                        </p:attrNameLst>
                                      </p:cBhvr>
                                      <p:tavLst>
                                        <p:tav tm="0">
                                          <p:val>
                                            <p:strVal val="1+#ppt_w/2"/>
                                          </p:val>
                                        </p:tav>
                                        <p:tav tm="100000">
                                          <p:val>
                                            <p:strVal val="#ppt_x"/>
                                          </p:val>
                                        </p:tav>
                                      </p:tavLst>
                                    </p:anim>
                                    <p:anim calcmode="lin" valueType="num">
                                      <p:cBhvr additive="base">
                                        <p:cTn id="13"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1000"/>
                                        <p:tgtEl>
                                          <p:spTgt spid="54"/>
                                        </p:tgtEl>
                                      </p:cBhvr>
                                    </p:animEffect>
                                    <p:anim calcmode="lin" valueType="num">
                                      <p:cBhvr>
                                        <p:cTn id="19" dur="1000" fill="hold"/>
                                        <p:tgtEl>
                                          <p:spTgt spid="54"/>
                                        </p:tgtEl>
                                        <p:attrNameLst>
                                          <p:attrName>ppt_x</p:attrName>
                                        </p:attrNameLst>
                                      </p:cBhvr>
                                      <p:tavLst>
                                        <p:tav tm="0">
                                          <p:val>
                                            <p:strVal val="#ppt_x"/>
                                          </p:val>
                                        </p:tav>
                                        <p:tav tm="100000">
                                          <p:val>
                                            <p:strVal val="#ppt_x"/>
                                          </p:val>
                                        </p:tav>
                                      </p:tavLst>
                                    </p:anim>
                                    <p:anim calcmode="lin" valueType="num">
                                      <p:cBhvr>
                                        <p:cTn id="20"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down)">
                                      <p:cBhvr>
                                        <p:cTn id="25" dur="500"/>
                                        <p:tgtEl>
                                          <p:spTgt spid="55"/>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56"/>
                                        </p:tgtEl>
                                        <p:attrNameLst>
                                          <p:attrName>style.visibility</p:attrName>
                                        </p:attrNameLst>
                                      </p:cBhvr>
                                      <p:to>
                                        <p:strVal val="visible"/>
                                      </p:to>
                                    </p:set>
                                    <p:anim calcmode="lin" valueType="num">
                                      <p:cBhvr>
                                        <p:cTn id="30" dur="1000" fill="hold"/>
                                        <p:tgtEl>
                                          <p:spTgt spid="56"/>
                                        </p:tgtEl>
                                        <p:attrNameLst>
                                          <p:attrName>ppt_w</p:attrName>
                                        </p:attrNameLst>
                                      </p:cBhvr>
                                      <p:tavLst>
                                        <p:tav tm="0">
                                          <p:val>
                                            <p:fltVal val="0"/>
                                          </p:val>
                                        </p:tav>
                                        <p:tav tm="100000">
                                          <p:val>
                                            <p:strVal val="#ppt_w"/>
                                          </p:val>
                                        </p:tav>
                                      </p:tavLst>
                                    </p:anim>
                                    <p:anim calcmode="lin" valueType="num">
                                      <p:cBhvr>
                                        <p:cTn id="31" dur="1000" fill="hold"/>
                                        <p:tgtEl>
                                          <p:spTgt spid="56"/>
                                        </p:tgtEl>
                                        <p:attrNameLst>
                                          <p:attrName>ppt_h</p:attrName>
                                        </p:attrNameLst>
                                      </p:cBhvr>
                                      <p:tavLst>
                                        <p:tav tm="0">
                                          <p:val>
                                            <p:fltVal val="0"/>
                                          </p:val>
                                        </p:tav>
                                        <p:tav tm="100000">
                                          <p:val>
                                            <p:strVal val="#ppt_h"/>
                                          </p:val>
                                        </p:tav>
                                      </p:tavLst>
                                    </p:anim>
                                    <p:anim calcmode="lin" valueType="num">
                                      <p:cBhvr>
                                        <p:cTn id="32" dur="1000" fill="hold"/>
                                        <p:tgtEl>
                                          <p:spTgt spid="56"/>
                                        </p:tgtEl>
                                        <p:attrNameLst>
                                          <p:attrName>style.rotation</p:attrName>
                                        </p:attrNameLst>
                                      </p:cBhvr>
                                      <p:tavLst>
                                        <p:tav tm="0">
                                          <p:val>
                                            <p:fltVal val="90"/>
                                          </p:val>
                                        </p:tav>
                                        <p:tav tm="100000">
                                          <p:val>
                                            <p:fltVal val="0"/>
                                          </p:val>
                                        </p:tav>
                                      </p:tavLst>
                                    </p:anim>
                                    <p:animEffect transition="in" filter="fade">
                                      <p:cBhvr>
                                        <p:cTn id="33"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HTRC </a:t>
            </a:r>
          </a:p>
        </p:txBody>
      </p:sp>
      <p:sp>
        <p:nvSpPr>
          <p:cNvPr id="21507" name="Content Placeholder 2"/>
          <p:cNvSpPr>
            <a:spLocks noGrp="1"/>
          </p:cNvSpPr>
          <p:nvPr>
            <p:ph idx="1"/>
          </p:nvPr>
        </p:nvSpPr>
        <p:spPr/>
        <p:txBody>
          <a:bodyPr/>
          <a:lstStyle/>
          <a:p>
            <a:r>
              <a:rPr lang="en-US" sz="2800" dirty="0"/>
              <a:t>P</a:t>
            </a:r>
            <a:r>
              <a:rPr lang="en-US" sz="2800" dirty="0" smtClean="0"/>
              <a:t>rovide a persistent and sustainable structure to enable original and cutting edge research. </a:t>
            </a:r>
          </a:p>
          <a:p>
            <a:pPr marL="1200150" lvl="3" indent="-342900"/>
            <a:r>
              <a:rPr lang="en-US" dirty="0"/>
              <a:t>Leverage data storage and computational infrastructure at Indiana &amp; </a:t>
            </a:r>
            <a:r>
              <a:rPr lang="en-US" dirty="0" smtClean="0"/>
              <a:t>Illinois</a:t>
            </a:r>
          </a:p>
          <a:p>
            <a:pPr marL="1200150" lvl="3" indent="-342900"/>
            <a:r>
              <a:rPr lang="en-US" dirty="0"/>
              <a:t>Stimulate community development of new functionality and </a:t>
            </a:r>
            <a:r>
              <a:rPr lang="en-US" dirty="0" smtClean="0"/>
              <a:t>tools</a:t>
            </a:r>
          </a:p>
          <a:p>
            <a:pPr marL="1200150" lvl="3" indent="-342900"/>
            <a:r>
              <a:rPr lang="en-US" dirty="0"/>
              <a:t>Use tools to enable discoveries that would not be possible without the HTRC</a:t>
            </a:r>
            <a:r>
              <a:rPr lang="en-US" dirty="0" smtClean="0"/>
              <a:t> </a:t>
            </a:r>
          </a:p>
          <a:p>
            <a:r>
              <a:rPr lang="en-US" sz="2800" dirty="0" smtClean="0"/>
              <a:t>Enable </a:t>
            </a:r>
            <a:r>
              <a:rPr lang="en-US" sz="2800" dirty="0"/>
              <a:t>scholars to fully utilize content of </a:t>
            </a:r>
            <a:r>
              <a:rPr lang="en-US" sz="2800" dirty="0" err="1"/>
              <a:t>HathiTrust</a:t>
            </a:r>
            <a:r>
              <a:rPr lang="en-US" sz="2800" dirty="0"/>
              <a:t> Library while preventing intellectual property misuse within U.S. copyright law. </a:t>
            </a:r>
            <a:endParaRPr lang="en-US" sz="2800" dirty="0" smtClean="0"/>
          </a:p>
          <a:p>
            <a:pPr marL="1200150" lvl="3" indent="-342900"/>
            <a:r>
              <a:rPr lang="en-US" dirty="0"/>
              <a:t>Provision secure computational and data environment for scholars to perform research using </a:t>
            </a:r>
            <a:r>
              <a:rPr lang="en-US" dirty="0" err="1"/>
              <a:t>HathiTrust</a:t>
            </a:r>
            <a:r>
              <a:rPr lang="en-US" dirty="0"/>
              <a:t> Digital Library. </a:t>
            </a:r>
          </a:p>
          <a:p>
            <a:pPr marL="457200" lvl="1" indent="0">
              <a:buNone/>
            </a:pPr>
            <a:endParaRPr lang="en-US" dirty="0"/>
          </a:p>
          <a:p>
            <a:pPr lvl="1"/>
            <a:endParaRPr lang="en-US" dirty="0" smtClean="0"/>
          </a:p>
        </p:txBody>
      </p:sp>
    </p:spTree>
    <p:extLst>
      <p:ext uri="{BB962C8B-B14F-4D97-AF65-F5344CB8AC3E}">
        <p14:creationId xmlns:p14="http://schemas.microsoft.com/office/powerpoint/2010/main" val="23754692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fade">
                                      <p:cBhvr>
                                        <p:cTn id="7" dur="500"/>
                                        <p:tgtEl>
                                          <p:spTgt spid="215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07">
                                            <p:txEl>
                                              <p:pRg st="1" end="1"/>
                                            </p:txEl>
                                          </p:spTgt>
                                        </p:tgtEl>
                                        <p:attrNameLst>
                                          <p:attrName>style.visibility</p:attrName>
                                        </p:attrNameLst>
                                      </p:cBhvr>
                                      <p:to>
                                        <p:strVal val="visible"/>
                                      </p:to>
                                    </p:set>
                                    <p:animEffect transition="in" filter="fade">
                                      <p:cBhvr>
                                        <p:cTn id="12" dur="500"/>
                                        <p:tgtEl>
                                          <p:spTgt spid="215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507">
                                            <p:txEl>
                                              <p:pRg st="2" end="2"/>
                                            </p:txEl>
                                          </p:spTgt>
                                        </p:tgtEl>
                                        <p:attrNameLst>
                                          <p:attrName>style.visibility</p:attrName>
                                        </p:attrNameLst>
                                      </p:cBhvr>
                                      <p:to>
                                        <p:strVal val="visible"/>
                                      </p:to>
                                    </p:set>
                                    <p:animEffect transition="in" filter="fade">
                                      <p:cBhvr>
                                        <p:cTn id="17" dur="500"/>
                                        <p:tgtEl>
                                          <p:spTgt spid="215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507">
                                            <p:txEl>
                                              <p:pRg st="3" end="3"/>
                                            </p:txEl>
                                          </p:spTgt>
                                        </p:tgtEl>
                                        <p:attrNameLst>
                                          <p:attrName>style.visibility</p:attrName>
                                        </p:attrNameLst>
                                      </p:cBhvr>
                                      <p:to>
                                        <p:strVal val="visible"/>
                                      </p:to>
                                    </p:set>
                                    <p:animEffect transition="in" filter="fade">
                                      <p:cBhvr>
                                        <p:cTn id="22" dur="500"/>
                                        <p:tgtEl>
                                          <p:spTgt spid="215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507">
                                            <p:txEl>
                                              <p:pRg st="4" end="4"/>
                                            </p:txEl>
                                          </p:spTgt>
                                        </p:tgtEl>
                                        <p:attrNameLst>
                                          <p:attrName>style.visibility</p:attrName>
                                        </p:attrNameLst>
                                      </p:cBhvr>
                                      <p:to>
                                        <p:strVal val="visible"/>
                                      </p:to>
                                    </p:set>
                                    <p:animEffect transition="in" filter="fade">
                                      <p:cBhvr>
                                        <p:cTn id="27" dur="500"/>
                                        <p:tgtEl>
                                          <p:spTgt spid="215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507">
                                            <p:txEl>
                                              <p:pRg st="5" end="5"/>
                                            </p:txEl>
                                          </p:spTgt>
                                        </p:tgtEl>
                                        <p:attrNameLst>
                                          <p:attrName>style.visibility</p:attrName>
                                        </p:attrNameLst>
                                      </p:cBhvr>
                                      <p:to>
                                        <p:strVal val="visible"/>
                                      </p:to>
                                    </p:set>
                                    <p:animEffect transition="in" filter="fade">
                                      <p:cBhvr>
                                        <p:cTn id="32" dur="500"/>
                                        <p:tgtEl>
                                          <p:spTgt spid="215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960" y="274638"/>
            <a:ext cx="7995920" cy="1143000"/>
          </a:xfrm>
        </p:spPr>
        <p:txBody>
          <a:bodyPr>
            <a:normAutofit/>
          </a:bodyPr>
          <a:lstStyle/>
          <a:p>
            <a:r>
              <a:rPr lang="en-US" dirty="0" smtClean="0"/>
              <a:t>HTRC 2014-2018 Org </a:t>
            </a:r>
            <a:r>
              <a:rPr lang="en-US" dirty="0"/>
              <a:t>C</a:t>
            </a:r>
            <a:r>
              <a:rPr lang="en-US" dirty="0" smtClean="0"/>
              <a:t>hart</a:t>
            </a:r>
            <a:endParaRPr lang="en-US" dirty="0"/>
          </a:p>
        </p:txBody>
      </p:sp>
      <p:graphicFrame>
        <p:nvGraphicFramePr>
          <p:cNvPr id="6" name="Diagram 5"/>
          <p:cNvGraphicFramePr/>
          <p:nvPr>
            <p:extLst>
              <p:ext uri="{D42A27DB-BD31-4B8C-83A1-F6EECF244321}">
                <p14:modId xmlns:p14="http://schemas.microsoft.com/office/powerpoint/2010/main" val="868694182"/>
              </p:ext>
            </p:extLst>
          </p:nvPr>
        </p:nvGraphicFramePr>
        <p:xfrm>
          <a:off x="335279" y="888691"/>
          <a:ext cx="8432157" cy="49583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58634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Non-Consumptive Research Model</a:t>
            </a:r>
            <a:endParaRPr lang="en-US" dirty="0"/>
          </a:p>
        </p:txBody>
      </p:sp>
    </p:spTree>
    <p:extLst>
      <p:ext uri="{BB962C8B-B14F-4D97-AF65-F5344CB8AC3E}">
        <p14:creationId xmlns:p14="http://schemas.microsoft.com/office/powerpoint/2010/main" val="2522401021"/>
      </p:ext>
    </p:extLst>
  </p:cSld>
  <p:clrMapOvr>
    <a:masterClrMapping/>
  </p:clrMapOvr>
  <p:transition>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2122189"/>
              </p:ext>
            </p:extLst>
          </p:nvPr>
        </p:nvGraphicFramePr>
        <p:xfrm>
          <a:off x="142876" y="269874"/>
          <a:ext cx="8858248" cy="6427083"/>
        </p:xfrm>
        <a:graphic>
          <a:graphicData uri="http://schemas.openxmlformats.org/drawingml/2006/table">
            <a:tbl>
              <a:tblPr firstRow="1" bandRow="1">
                <a:tableStyleId>{21E4AEA4-8DFA-4A89-87EB-49C32662AFE0}</a:tableStyleId>
              </a:tblPr>
              <a:tblGrid>
                <a:gridCol w="1265464"/>
                <a:gridCol w="1265464"/>
                <a:gridCol w="1265464"/>
                <a:gridCol w="1265464"/>
                <a:gridCol w="1265464"/>
                <a:gridCol w="1265464"/>
                <a:gridCol w="1265464"/>
              </a:tblGrid>
              <a:tr h="707831">
                <a:tc>
                  <a:txBody>
                    <a:bodyPr/>
                    <a:lstStyle/>
                    <a:p>
                      <a:pPr marL="0" marR="0">
                        <a:spcBef>
                          <a:spcPts val="0"/>
                        </a:spcBef>
                        <a:spcAft>
                          <a:spcPts val="0"/>
                        </a:spcAft>
                      </a:pPr>
                      <a:r>
                        <a:rPr lang="en-US" sz="1350" dirty="0">
                          <a:effectLst/>
                        </a:rPr>
                        <a:t>Type of work</a:t>
                      </a:r>
                      <a:endParaRPr lang="en-US" sz="1350" dirty="0">
                        <a:effectLst/>
                        <a:latin typeface="Cambria"/>
                        <a:ea typeface="ＭＳ 明朝"/>
                        <a:cs typeface="Times New Roman"/>
                      </a:endParaRPr>
                    </a:p>
                  </a:txBody>
                  <a:tcPr marL="66675" marR="66675" marT="66675" marB="66675"/>
                </a:tc>
                <a:tc>
                  <a:txBody>
                    <a:bodyPr/>
                    <a:lstStyle/>
                    <a:p>
                      <a:pPr marL="0" marR="0">
                        <a:spcBef>
                          <a:spcPts val="0"/>
                        </a:spcBef>
                        <a:spcAft>
                          <a:spcPts val="0"/>
                        </a:spcAft>
                      </a:pPr>
                      <a:r>
                        <a:rPr lang="en-US" sz="1350">
                          <a:effectLst/>
                        </a:rPr>
                        <a:t>Searchable (bibliographic and full-text)</a:t>
                      </a:r>
                      <a:endParaRPr lang="en-US" sz="1350">
                        <a:effectLst/>
                        <a:latin typeface="Cambria"/>
                        <a:ea typeface="ＭＳ 明朝"/>
                        <a:cs typeface="Times New Roman"/>
                      </a:endParaRPr>
                    </a:p>
                  </a:txBody>
                  <a:tcPr marL="66675" marR="66675" marT="0" marB="0"/>
                </a:tc>
                <a:tc>
                  <a:txBody>
                    <a:bodyPr/>
                    <a:lstStyle/>
                    <a:p>
                      <a:pPr marL="0" marR="0">
                        <a:spcBef>
                          <a:spcPts val="0"/>
                        </a:spcBef>
                        <a:spcAft>
                          <a:spcPts val="0"/>
                        </a:spcAft>
                      </a:pPr>
                      <a:r>
                        <a:rPr lang="en-US" sz="1350" dirty="0" smtClean="0">
                          <a:effectLst/>
                        </a:rPr>
                        <a:t>Viewable*</a:t>
                      </a:r>
                      <a:endParaRPr lang="en-US" sz="1350" dirty="0">
                        <a:effectLst/>
                        <a:latin typeface="Cambria"/>
                        <a:ea typeface="ＭＳ 明朝"/>
                        <a:cs typeface="Times New Roman"/>
                      </a:endParaRPr>
                    </a:p>
                  </a:txBody>
                  <a:tcPr marL="66675" marR="66675" marT="0" marB="0"/>
                </a:tc>
                <a:tc>
                  <a:txBody>
                    <a:bodyPr/>
                    <a:lstStyle/>
                    <a:p>
                      <a:pPr marL="0" marR="0">
                        <a:spcBef>
                          <a:spcPts val="0"/>
                        </a:spcBef>
                        <a:spcAft>
                          <a:spcPts val="0"/>
                        </a:spcAft>
                      </a:pPr>
                      <a:r>
                        <a:rPr lang="en-US" sz="1350" dirty="0">
                          <a:effectLst/>
                        </a:rPr>
                        <a:t>Full-PDF </a:t>
                      </a:r>
                      <a:r>
                        <a:rPr lang="en-US" sz="1350" dirty="0" smtClean="0">
                          <a:effectLst/>
                        </a:rPr>
                        <a:t>download (Data API)</a:t>
                      </a:r>
                      <a:endParaRPr lang="en-US" sz="1350" dirty="0">
                        <a:effectLst/>
                        <a:latin typeface="Cambria"/>
                        <a:ea typeface="ＭＳ 明朝"/>
                        <a:cs typeface="Times New Roman"/>
                      </a:endParaRPr>
                    </a:p>
                  </a:txBody>
                  <a:tcPr marL="66675" marR="66675" marT="0" marB="0"/>
                </a:tc>
                <a:tc>
                  <a:txBody>
                    <a:bodyPr/>
                    <a:lstStyle/>
                    <a:p>
                      <a:pPr marL="0" marR="0">
                        <a:spcBef>
                          <a:spcPts val="0"/>
                        </a:spcBef>
                        <a:spcAft>
                          <a:spcPts val="0"/>
                        </a:spcAft>
                      </a:pPr>
                      <a:r>
                        <a:rPr lang="en-US" sz="1350" dirty="0">
                          <a:effectLst/>
                        </a:rPr>
                        <a:t>Print on </a:t>
                      </a:r>
                      <a:r>
                        <a:rPr lang="en-US" sz="1350" dirty="0" smtClean="0">
                          <a:effectLst/>
                        </a:rPr>
                        <a:t>Demand</a:t>
                      </a:r>
                      <a:endParaRPr lang="en-US" sz="1350" dirty="0">
                        <a:effectLst/>
                        <a:latin typeface="Cambria"/>
                        <a:ea typeface="ＭＳ 明朝"/>
                        <a:cs typeface="Times New Roman"/>
                      </a:endParaRPr>
                    </a:p>
                  </a:txBody>
                  <a:tcPr marL="66675" marR="66675" marT="0" marB="0"/>
                </a:tc>
                <a:tc>
                  <a:txBody>
                    <a:bodyPr/>
                    <a:lstStyle/>
                    <a:p>
                      <a:pPr marL="0" marR="0">
                        <a:spcBef>
                          <a:spcPts val="0"/>
                        </a:spcBef>
                        <a:spcAft>
                          <a:spcPts val="0"/>
                        </a:spcAft>
                      </a:pPr>
                      <a:r>
                        <a:rPr lang="en-US" sz="1350" dirty="0">
                          <a:effectLst/>
                        </a:rPr>
                        <a:t>Print </a:t>
                      </a:r>
                      <a:r>
                        <a:rPr lang="en-US" sz="1350" dirty="0" smtClean="0">
                          <a:effectLst/>
                        </a:rPr>
                        <a:t>disabilities*</a:t>
                      </a:r>
                      <a:endParaRPr lang="en-US" sz="1350" dirty="0">
                        <a:effectLst/>
                        <a:latin typeface="Cambria"/>
                        <a:ea typeface="ＭＳ 明朝"/>
                        <a:cs typeface="Times New Roman"/>
                      </a:endParaRPr>
                    </a:p>
                  </a:txBody>
                  <a:tcPr marL="66675" marR="66675" marT="0" marB="0"/>
                </a:tc>
                <a:tc>
                  <a:txBody>
                    <a:bodyPr/>
                    <a:lstStyle/>
                    <a:p>
                      <a:pPr marL="0" marR="0">
                        <a:spcBef>
                          <a:spcPts val="0"/>
                        </a:spcBef>
                        <a:spcAft>
                          <a:spcPts val="0"/>
                        </a:spcAft>
                      </a:pPr>
                      <a:r>
                        <a:rPr lang="en-US" sz="1350" dirty="0">
                          <a:effectLst/>
                        </a:rPr>
                        <a:t>Preservation uses (Section 108</a:t>
                      </a:r>
                      <a:r>
                        <a:rPr lang="en-US" sz="1350" dirty="0" smtClean="0">
                          <a:effectLst/>
                        </a:rPr>
                        <a:t>)*</a:t>
                      </a:r>
                      <a:endParaRPr lang="en-US" sz="1350" dirty="0">
                        <a:effectLst/>
                        <a:latin typeface="Cambria"/>
                        <a:ea typeface="ＭＳ 明朝"/>
                        <a:cs typeface="Times New Roman"/>
                      </a:endParaRPr>
                    </a:p>
                  </a:txBody>
                  <a:tcPr marL="66675" marR="66675" marT="0" marB="0"/>
                </a:tc>
              </a:tr>
              <a:tr h="855814">
                <a:tc>
                  <a:txBody>
                    <a:bodyPr/>
                    <a:lstStyle/>
                    <a:p>
                      <a:pPr marL="0" marR="0">
                        <a:spcBef>
                          <a:spcPts val="0"/>
                        </a:spcBef>
                        <a:spcAft>
                          <a:spcPts val="0"/>
                        </a:spcAft>
                      </a:pPr>
                      <a:r>
                        <a:rPr lang="en-US" sz="1350" dirty="0" smtClean="0">
                          <a:effectLst/>
                        </a:rPr>
                        <a:t>Public</a:t>
                      </a:r>
                      <a:r>
                        <a:rPr lang="en-US" sz="1350" baseline="0" dirty="0" smtClean="0">
                          <a:effectLst/>
                        </a:rPr>
                        <a:t> domain worldwide </a:t>
                      </a:r>
                      <a:endParaRPr lang="en-US" sz="1350" dirty="0">
                        <a:effectLst/>
                        <a:latin typeface="Cambria"/>
                        <a:ea typeface="ＭＳ 明朝"/>
                        <a:cs typeface="Times New Roman"/>
                      </a:endParaRPr>
                    </a:p>
                  </a:txBody>
                  <a:tcPr marL="66675" marR="66675" marT="0" marB="0"/>
                </a:tc>
                <a:tc>
                  <a:txBody>
                    <a:bodyPr/>
                    <a:lstStyle/>
                    <a:p>
                      <a:pPr marL="0" marR="0">
                        <a:spcBef>
                          <a:spcPts val="0"/>
                        </a:spcBef>
                        <a:spcAft>
                          <a:spcPts val="0"/>
                        </a:spcAft>
                      </a:pPr>
                      <a:r>
                        <a:rPr lang="en-US" sz="1350">
                          <a:effectLst/>
                        </a:rPr>
                        <a:t>Worldwide</a:t>
                      </a:r>
                      <a:endParaRPr lang="en-US" sz="1350">
                        <a:effectLst/>
                        <a:latin typeface="Cambria"/>
                        <a:ea typeface="ＭＳ 明朝"/>
                        <a:cs typeface="Times New Roman"/>
                      </a:endParaRPr>
                    </a:p>
                  </a:txBody>
                  <a:tcPr marL="66675" marR="66675" marT="0" marB="0"/>
                </a:tc>
                <a:tc>
                  <a:txBody>
                    <a:bodyPr/>
                    <a:lstStyle/>
                    <a:p>
                      <a:pPr marL="0" marR="0">
                        <a:spcBef>
                          <a:spcPts val="0"/>
                        </a:spcBef>
                        <a:spcAft>
                          <a:spcPts val="0"/>
                        </a:spcAft>
                      </a:pPr>
                      <a:r>
                        <a:rPr lang="en-US" sz="1350">
                          <a:effectLst/>
                        </a:rPr>
                        <a:t>Worldwide</a:t>
                      </a:r>
                      <a:endParaRPr lang="en-US" sz="1350">
                        <a:effectLst/>
                        <a:latin typeface="Cambria"/>
                        <a:ea typeface="ＭＳ 明朝"/>
                        <a:cs typeface="Times New Roman"/>
                      </a:endParaRPr>
                    </a:p>
                  </a:txBody>
                  <a:tcPr marL="66675" marR="66675" marT="0" marB="0"/>
                </a:tc>
                <a:tc>
                  <a:txBody>
                    <a:bodyPr/>
                    <a:lstStyle/>
                    <a:p>
                      <a:pPr marL="0" marR="0">
                        <a:spcBef>
                          <a:spcPts val="0"/>
                        </a:spcBef>
                        <a:spcAft>
                          <a:spcPts val="0"/>
                        </a:spcAft>
                      </a:pPr>
                      <a:r>
                        <a:rPr lang="en-US" sz="1350" dirty="0" smtClean="0">
                          <a:effectLst/>
                        </a:rPr>
                        <a:t>Partners only if scanned by Google, </a:t>
                      </a:r>
                      <a:r>
                        <a:rPr lang="en-US" sz="1350" baseline="0" dirty="0" smtClean="0">
                          <a:effectLst/>
                        </a:rPr>
                        <a:t>if not, worldwide.</a:t>
                      </a:r>
                      <a:endParaRPr lang="en-US" sz="1350" dirty="0">
                        <a:effectLst/>
                        <a:latin typeface="Cambria"/>
                        <a:ea typeface="ＭＳ 明朝"/>
                        <a:cs typeface="Times New Roman"/>
                      </a:endParaRPr>
                    </a:p>
                  </a:txBody>
                  <a:tcPr marL="66675" marR="66675" marT="0" marB="0"/>
                </a:tc>
                <a:tc>
                  <a:txBody>
                    <a:bodyPr/>
                    <a:lstStyle/>
                    <a:p>
                      <a:pPr marL="0" marR="0">
                        <a:spcBef>
                          <a:spcPts val="0"/>
                        </a:spcBef>
                        <a:spcAft>
                          <a:spcPts val="0"/>
                        </a:spcAft>
                      </a:pPr>
                      <a:r>
                        <a:rPr lang="en-US" sz="1350">
                          <a:effectLst/>
                        </a:rPr>
                        <a:t>Worldwide</a:t>
                      </a:r>
                      <a:endParaRPr lang="en-US" sz="1350">
                        <a:effectLst/>
                        <a:latin typeface="Cambria"/>
                        <a:ea typeface="ＭＳ 明朝"/>
                        <a:cs typeface="Times New Roman"/>
                      </a:endParaRPr>
                    </a:p>
                  </a:txBody>
                  <a:tcPr marL="66675" marR="66675" marT="0" marB="0"/>
                </a:tc>
                <a:tc>
                  <a:txBody>
                    <a:bodyPr/>
                    <a:lstStyle/>
                    <a:p>
                      <a:pPr marL="0" marR="0">
                        <a:spcBef>
                          <a:spcPts val="0"/>
                        </a:spcBef>
                        <a:spcAft>
                          <a:spcPts val="0"/>
                        </a:spcAft>
                      </a:pPr>
                      <a:r>
                        <a:rPr lang="en-US" sz="1350" dirty="0">
                          <a:effectLst/>
                        </a:rPr>
                        <a:t>Partners worldwide </a:t>
                      </a:r>
                      <a:endParaRPr lang="en-US" sz="1350" dirty="0">
                        <a:effectLst/>
                        <a:latin typeface="Cambria"/>
                        <a:ea typeface="ＭＳ 明朝"/>
                        <a:cs typeface="Times New Roman"/>
                      </a:endParaRPr>
                    </a:p>
                  </a:txBody>
                  <a:tcPr marL="66675" marR="66675" marT="0" marB="0"/>
                </a:tc>
                <a:tc>
                  <a:txBody>
                    <a:bodyPr/>
                    <a:lstStyle/>
                    <a:p>
                      <a:pPr marL="0" marR="0">
                        <a:spcBef>
                          <a:spcPts val="0"/>
                        </a:spcBef>
                        <a:spcAft>
                          <a:spcPts val="0"/>
                        </a:spcAft>
                      </a:pPr>
                      <a:r>
                        <a:rPr lang="en-US" sz="1350">
                          <a:effectLst/>
                        </a:rPr>
                        <a:t>N/A</a:t>
                      </a:r>
                      <a:endParaRPr lang="en-US" sz="1350">
                        <a:effectLst/>
                        <a:latin typeface="Cambria"/>
                        <a:ea typeface="ＭＳ 明朝"/>
                        <a:cs typeface="Times New Roman"/>
                      </a:endParaRPr>
                    </a:p>
                  </a:txBody>
                  <a:tcPr marL="66675" marR="66675" marT="0" marB="0"/>
                </a:tc>
              </a:tr>
              <a:tr h="1283722">
                <a:tc>
                  <a:txBody>
                    <a:bodyPr/>
                    <a:lstStyle/>
                    <a:p>
                      <a:pPr marL="0" marR="0">
                        <a:spcBef>
                          <a:spcPts val="0"/>
                        </a:spcBef>
                        <a:spcAft>
                          <a:spcPts val="0"/>
                        </a:spcAft>
                      </a:pPr>
                      <a:r>
                        <a:rPr lang="en-US" sz="1350" dirty="0" smtClean="0">
                          <a:effectLst/>
                        </a:rPr>
                        <a:t>Public domain (US)</a:t>
                      </a:r>
                      <a:r>
                        <a:rPr lang="en-US" sz="1350" baseline="0" dirty="0" smtClean="0">
                          <a:effectLst/>
                        </a:rPr>
                        <a:t> – Non-US works </a:t>
                      </a:r>
                      <a:r>
                        <a:rPr lang="en-US" sz="1350" dirty="0" smtClean="0">
                          <a:effectLst/>
                        </a:rPr>
                        <a:t>published</a:t>
                      </a:r>
                      <a:r>
                        <a:rPr lang="en-US" sz="1350" baseline="0" dirty="0" smtClean="0">
                          <a:effectLst/>
                        </a:rPr>
                        <a:t> </a:t>
                      </a:r>
                      <a:r>
                        <a:rPr lang="en-US" sz="1350" dirty="0" smtClean="0">
                          <a:effectLst/>
                        </a:rPr>
                        <a:t>between 1872 </a:t>
                      </a:r>
                      <a:r>
                        <a:rPr lang="en-US" sz="1350" dirty="0">
                          <a:effectLst/>
                        </a:rPr>
                        <a:t>and 1923.</a:t>
                      </a:r>
                      <a:br>
                        <a:rPr lang="en-US" sz="1350" dirty="0">
                          <a:effectLst/>
                        </a:rPr>
                      </a:br>
                      <a:endParaRPr lang="en-US" sz="1350" dirty="0">
                        <a:effectLst/>
                        <a:latin typeface="Cambria"/>
                        <a:ea typeface="ＭＳ 明朝"/>
                        <a:cs typeface="Times New Roman"/>
                      </a:endParaRPr>
                    </a:p>
                  </a:txBody>
                  <a:tcPr marL="66675" marR="66675" marT="0" marB="0"/>
                </a:tc>
                <a:tc>
                  <a:txBody>
                    <a:bodyPr/>
                    <a:lstStyle/>
                    <a:p>
                      <a:pPr marL="0" marR="0">
                        <a:spcBef>
                          <a:spcPts val="0"/>
                        </a:spcBef>
                        <a:spcAft>
                          <a:spcPts val="0"/>
                        </a:spcAft>
                      </a:pPr>
                      <a:r>
                        <a:rPr lang="en-US" sz="1350">
                          <a:effectLst/>
                        </a:rPr>
                        <a:t>Worldwide</a:t>
                      </a:r>
                      <a:endParaRPr lang="en-US" sz="1350">
                        <a:effectLst/>
                        <a:latin typeface="Cambria"/>
                        <a:ea typeface="ＭＳ 明朝"/>
                        <a:cs typeface="Times New Roman"/>
                      </a:endParaRPr>
                    </a:p>
                  </a:txBody>
                  <a:tcPr marL="66675" marR="66675" marT="0" marB="0"/>
                </a:tc>
                <a:tc>
                  <a:txBody>
                    <a:bodyPr/>
                    <a:lstStyle/>
                    <a:p>
                      <a:pPr marL="0" marR="0">
                        <a:spcBef>
                          <a:spcPts val="0"/>
                        </a:spcBef>
                        <a:spcAft>
                          <a:spcPts val="0"/>
                        </a:spcAft>
                      </a:pPr>
                      <a:r>
                        <a:rPr lang="en-US" sz="1350" dirty="0">
                          <a:effectLst/>
                        </a:rPr>
                        <a:t>When accessed from with the United </a:t>
                      </a:r>
                      <a:r>
                        <a:rPr lang="en-US" sz="1350" dirty="0" smtClean="0">
                          <a:effectLst/>
                        </a:rPr>
                        <a:t>States</a:t>
                      </a:r>
                      <a:endParaRPr lang="en-US" sz="1350" dirty="0">
                        <a:effectLst/>
                        <a:latin typeface="Cambria"/>
                        <a:ea typeface="ＭＳ 明朝"/>
                        <a:cs typeface="Times New Roman"/>
                      </a:endParaRPr>
                    </a:p>
                  </a:txBody>
                  <a:tcPr marL="66675" marR="66675" marT="0" marB="0"/>
                </a:tc>
                <a:tc>
                  <a:txBody>
                    <a:bodyPr/>
                    <a:lstStyle/>
                    <a:p>
                      <a:pPr marL="0" marR="0">
                        <a:spcBef>
                          <a:spcPts val="0"/>
                        </a:spcBef>
                        <a:spcAft>
                          <a:spcPts val="0"/>
                        </a:spcAft>
                      </a:pPr>
                      <a:r>
                        <a:rPr lang="en-US" sz="1350" dirty="0" smtClean="0">
                          <a:effectLst/>
                        </a:rPr>
                        <a:t>Partners</a:t>
                      </a:r>
                      <a:r>
                        <a:rPr lang="en-US" sz="1350" baseline="0" dirty="0" smtClean="0">
                          <a:effectLst/>
                        </a:rPr>
                        <a:t> in the US i</a:t>
                      </a:r>
                      <a:r>
                        <a:rPr lang="en-US" sz="1350" dirty="0" smtClean="0">
                          <a:effectLst/>
                        </a:rPr>
                        <a:t>f</a:t>
                      </a:r>
                      <a:r>
                        <a:rPr lang="en-US" sz="1350" baseline="0" dirty="0" smtClean="0">
                          <a:effectLst/>
                        </a:rPr>
                        <a:t> scanned by Google,</a:t>
                      </a:r>
                      <a:r>
                        <a:rPr lang="en-US" sz="1350" dirty="0" smtClean="0">
                          <a:effectLst/>
                        </a:rPr>
                        <a:t> if not, anyone US</a:t>
                      </a:r>
                      <a:endParaRPr lang="en-US" sz="1350" dirty="0">
                        <a:effectLst/>
                        <a:latin typeface="Cambria"/>
                        <a:ea typeface="ＭＳ 明朝"/>
                        <a:cs typeface="Times New Roman"/>
                      </a:endParaRPr>
                    </a:p>
                  </a:txBody>
                  <a:tcPr marL="66675" marR="66675" marT="0" marB="0"/>
                </a:tc>
                <a:tc>
                  <a:txBody>
                    <a:bodyPr/>
                    <a:lstStyle/>
                    <a:p>
                      <a:pPr marL="0" marR="0">
                        <a:spcBef>
                          <a:spcPts val="0"/>
                        </a:spcBef>
                        <a:spcAft>
                          <a:spcPts val="0"/>
                        </a:spcAft>
                      </a:pPr>
                      <a:r>
                        <a:rPr lang="en-US" sz="1350">
                          <a:effectLst/>
                        </a:rPr>
                        <a:t>Available within the United States</a:t>
                      </a:r>
                      <a:endParaRPr lang="en-US" sz="1350">
                        <a:effectLst/>
                        <a:latin typeface="Cambria"/>
                        <a:ea typeface="ＭＳ 明朝"/>
                        <a:cs typeface="Times New Roman"/>
                      </a:endParaRPr>
                    </a:p>
                  </a:txBody>
                  <a:tcPr marL="66675" marR="66675" marT="0" marB="0"/>
                </a:tc>
                <a:tc>
                  <a:txBody>
                    <a:bodyPr/>
                    <a:lstStyle/>
                    <a:p>
                      <a:pPr marL="0" marR="0">
                        <a:spcBef>
                          <a:spcPts val="0"/>
                        </a:spcBef>
                        <a:spcAft>
                          <a:spcPts val="0"/>
                        </a:spcAft>
                      </a:pPr>
                      <a:r>
                        <a:rPr lang="en-US" sz="1350" dirty="0">
                          <a:effectLst/>
                        </a:rPr>
                        <a:t>Partners in the </a:t>
                      </a:r>
                      <a:r>
                        <a:rPr lang="en-US" sz="1350" dirty="0" smtClean="0">
                          <a:effectLst/>
                        </a:rPr>
                        <a:t>US;</a:t>
                      </a:r>
                      <a:r>
                        <a:rPr lang="en-US" sz="1350" baseline="0" dirty="0" smtClean="0">
                          <a:effectLst/>
                        </a:rPr>
                        <a:t> partners </a:t>
                      </a:r>
                      <a:r>
                        <a:rPr lang="en-US" sz="1350" dirty="0" smtClean="0">
                          <a:effectLst/>
                        </a:rPr>
                        <a:t>worldwide </a:t>
                      </a:r>
                      <a:r>
                        <a:rPr lang="en-US" sz="1350" dirty="0">
                          <a:effectLst/>
                        </a:rPr>
                        <a:t>where similar laws </a:t>
                      </a:r>
                      <a:r>
                        <a:rPr lang="en-US" sz="1350" dirty="0" smtClean="0">
                          <a:effectLst/>
                        </a:rPr>
                        <a:t>in effect</a:t>
                      </a:r>
                      <a:endParaRPr lang="en-US" sz="1350" dirty="0">
                        <a:effectLst/>
                        <a:latin typeface="Cambria"/>
                        <a:ea typeface="ＭＳ 明朝"/>
                        <a:cs typeface="Times New Roman"/>
                      </a:endParaRPr>
                    </a:p>
                  </a:txBody>
                  <a:tcPr marL="66675" marR="66675" marT="0" marB="0"/>
                </a:tc>
                <a:tc>
                  <a:txBody>
                    <a:bodyPr/>
                    <a:lstStyle/>
                    <a:p>
                      <a:pPr marL="0" marR="0">
                        <a:spcBef>
                          <a:spcPts val="0"/>
                        </a:spcBef>
                        <a:spcAft>
                          <a:spcPts val="0"/>
                        </a:spcAft>
                      </a:pPr>
                      <a:r>
                        <a:rPr lang="en-US" sz="1350">
                          <a:effectLst/>
                        </a:rPr>
                        <a:t>N/A</a:t>
                      </a:r>
                      <a:endParaRPr lang="en-US" sz="1350">
                        <a:effectLst/>
                        <a:latin typeface="Cambria"/>
                        <a:ea typeface="ＭＳ 明朝"/>
                        <a:cs typeface="Times New Roman"/>
                      </a:endParaRPr>
                    </a:p>
                  </a:txBody>
                  <a:tcPr marL="66675" marR="66675" marT="0" marB="0"/>
                </a:tc>
              </a:tr>
              <a:tr h="1283722">
                <a:tc>
                  <a:txBody>
                    <a:bodyPr/>
                    <a:lstStyle/>
                    <a:p>
                      <a:pPr marL="0" marR="0">
                        <a:spcBef>
                          <a:spcPts val="0"/>
                        </a:spcBef>
                        <a:spcAft>
                          <a:spcPts val="0"/>
                        </a:spcAft>
                      </a:pPr>
                      <a:r>
                        <a:rPr lang="en-US" sz="1350" dirty="0">
                          <a:effectLst/>
                        </a:rPr>
                        <a:t>Works that rights holders have opened access to in </a:t>
                      </a:r>
                      <a:r>
                        <a:rPr lang="en-US" sz="1350" dirty="0" err="1">
                          <a:effectLst/>
                        </a:rPr>
                        <a:t>HathiTrust</a:t>
                      </a:r>
                      <a:endParaRPr lang="en-US" sz="1350" dirty="0">
                        <a:effectLst/>
                        <a:latin typeface="Cambria"/>
                        <a:ea typeface="ＭＳ 明朝"/>
                        <a:cs typeface="Times New Roman"/>
                      </a:endParaRPr>
                    </a:p>
                  </a:txBody>
                  <a:tcPr marL="66675" marR="66675" marT="0" marB="0"/>
                </a:tc>
                <a:tc>
                  <a:txBody>
                    <a:bodyPr/>
                    <a:lstStyle/>
                    <a:p>
                      <a:pPr marL="0" marR="0">
                        <a:spcBef>
                          <a:spcPts val="0"/>
                        </a:spcBef>
                        <a:spcAft>
                          <a:spcPts val="0"/>
                        </a:spcAft>
                      </a:pPr>
                      <a:r>
                        <a:rPr lang="en-US" sz="1350">
                          <a:effectLst/>
                        </a:rPr>
                        <a:t>Worldwide</a:t>
                      </a:r>
                      <a:endParaRPr lang="en-US" sz="1350">
                        <a:effectLst/>
                        <a:latin typeface="Cambria"/>
                        <a:ea typeface="ＭＳ 明朝"/>
                        <a:cs typeface="Times New Roman"/>
                      </a:endParaRPr>
                    </a:p>
                  </a:txBody>
                  <a:tcPr marL="66675" marR="66675" marT="0" marB="0"/>
                </a:tc>
                <a:tc>
                  <a:txBody>
                    <a:bodyPr/>
                    <a:lstStyle/>
                    <a:p>
                      <a:pPr marL="0" marR="0">
                        <a:spcBef>
                          <a:spcPts val="0"/>
                        </a:spcBef>
                        <a:spcAft>
                          <a:spcPts val="0"/>
                        </a:spcAft>
                      </a:pPr>
                      <a:r>
                        <a:rPr lang="en-US" sz="1350" dirty="0">
                          <a:effectLst/>
                        </a:rPr>
                        <a:t>Worldwide</a:t>
                      </a:r>
                      <a:endParaRPr lang="en-US" sz="1350" dirty="0">
                        <a:effectLst/>
                        <a:latin typeface="Cambria"/>
                        <a:ea typeface="ＭＳ 明朝"/>
                        <a:cs typeface="Times New Roman"/>
                      </a:endParaRPr>
                    </a:p>
                  </a:txBody>
                  <a:tcPr marL="66675" marR="66675" marT="0" marB="0"/>
                </a:tc>
                <a:tc>
                  <a:txBody>
                    <a:bodyPr/>
                    <a:lstStyle/>
                    <a:p>
                      <a:pPr marL="0" marR="0">
                        <a:spcBef>
                          <a:spcPts val="0"/>
                        </a:spcBef>
                        <a:spcAft>
                          <a:spcPts val="0"/>
                        </a:spcAft>
                      </a:pPr>
                      <a:r>
                        <a:rPr lang="en-US" sz="1350" dirty="0">
                          <a:effectLst/>
                        </a:rPr>
                        <a:t>Worldwide (if digitized by Google, </a:t>
                      </a:r>
                      <a:r>
                        <a:rPr lang="en-US" sz="1350" dirty="0" smtClean="0">
                          <a:effectLst/>
                        </a:rPr>
                        <a:t>full-PDF only available if opened with</a:t>
                      </a:r>
                      <a:r>
                        <a:rPr lang="en-US" sz="1350" baseline="0" dirty="0" smtClean="0">
                          <a:effectLst/>
                        </a:rPr>
                        <a:t> </a:t>
                      </a:r>
                      <a:r>
                        <a:rPr lang="en-US" sz="1350" dirty="0" smtClean="0">
                          <a:effectLst/>
                        </a:rPr>
                        <a:t>CC </a:t>
                      </a:r>
                      <a:r>
                        <a:rPr lang="en-US" sz="1350" dirty="0">
                          <a:effectLst/>
                        </a:rPr>
                        <a:t>license)</a:t>
                      </a:r>
                      <a:endParaRPr lang="en-US" sz="1350" dirty="0">
                        <a:effectLst/>
                        <a:latin typeface="Cambria"/>
                        <a:ea typeface="ＭＳ 明朝"/>
                        <a:cs typeface="Times New Roman"/>
                      </a:endParaRPr>
                    </a:p>
                  </a:txBody>
                  <a:tcPr marL="66675" marR="66675" marT="0" marB="0"/>
                </a:tc>
                <a:tc>
                  <a:txBody>
                    <a:bodyPr/>
                    <a:lstStyle/>
                    <a:p>
                      <a:pPr marL="0" marR="0">
                        <a:spcBef>
                          <a:spcPts val="0"/>
                        </a:spcBef>
                        <a:spcAft>
                          <a:spcPts val="0"/>
                        </a:spcAft>
                      </a:pPr>
                      <a:r>
                        <a:rPr lang="en-US" sz="1350">
                          <a:effectLst/>
                        </a:rPr>
                        <a:t>Worldwide with permission</a:t>
                      </a:r>
                      <a:endParaRPr lang="en-US" sz="1350">
                        <a:effectLst/>
                        <a:latin typeface="Cambria"/>
                        <a:ea typeface="ＭＳ 明朝"/>
                        <a:cs typeface="Times New Roman"/>
                      </a:endParaRPr>
                    </a:p>
                  </a:txBody>
                  <a:tcPr marL="66675" marR="66675" marT="0" marB="0"/>
                </a:tc>
                <a:tc>
                  <a:txBody>
                    <a:bodyPr/>
                    <a:lstStyle/>
                    <a:p>
                      <a:pPr marL="0" marR="0">
                        <a:spcBef>
                          <a:spcPts val="0"/>
                        </a:spcBef>
                        <a:spcAft>
                          <a:spcPts val="0"/>
                        </a:spcAft>
                      </a:pPr>
                      <a:r>
                        <a:rPr lang="en-US" sz="1350" dirty="0">
                          <a:effectLst/>
                        </a:rPr>
                        <a:t>Partners worldwide </a:t>
                      </a:r>
                      <a:endParaRPr lang="en-US" sz="1350" dirty="0">
                        <a:effectLst/>
                        <a:latin typeface="Cambria"/>
                        <a:ea typeface="ＭＳ 明朝"/>
                        <a:cs typeface="Times New Roman"/>
                      </a:endParaRPr>
                    </a:p>
                  </a:txBody>
                  <a:tcPr marL="66675" marR="66675" marT="0" marB="0"/>
                </a:tc>
                <a:tc>
                  <a:txBody>
                    <a:bodyPr/>
                    <a:lstStyle/>
                    <a:p>
                      <a:pPr marL="0" marR="0">
                        <a:spcBef>
                          <a:spcPts val="0"/>
                        </a:spcBef>
                        <a:spcAft>
                          <a:spcPts val="0"/>
                        </a:spcAft>
                      </a:pPr>
                      <a:r>
                        <a:rPr lang="en-US" sz="1350">
                          <a:effectLst/>
                        </a:rPr>
                        <a:t>N/A</a:t>
                      </a:r>
                      <a:endParaRPr lang="en-US" sz="1350">
                        <a:effectLst/>
                        <a:latin typeface="Cambria"/>
                        <a:ea typeface="ＭＳ 明朝"/>
                        <a:cs typeface="Times New Roman"/>
                      </a:endParaRPr>
                    </a:p>
                  </a:txBody>
                  <a:tcPr marL="66675" marR="66675" marT="0" marB="0"/>
                </a:tc>
              </a:tr>
              <a:tr h="1069768">
                <a:tc>
                  <a:txBody>
                    <a:bodyPr/>
                    <a:lstStyle/>
                    <a:p>
                      <a:pPr marL="0" marR="0">
                        <a:spcBef>
                          <a:spcPts val="0"/>
                        </a:spcBef>
                        <a:spcAft>
                          <a:spcPts val="0"/>
                        </a:spcAft>
                      </a:pPr>
                      <a:r>
                        <a:rPr lang="en-US" sz="1350" dirty="0">
                          <a:effectLst/>
                        </a:rPr>
                        <a:t>Works that are in-copyright </a:t>
                      </a:r>
                      <a:r>
                        <a:rPr lang="en-US" sz="1350" dirty="0" smtClean="0">
                          <a:effectLst/>
                        </a:rPr>
                        <a:t>or of undetermined</a:t>
                      </a:r>
                      <a:r>
                        <a:rPr lang="en-US" sz="1350" baseline="0" dirty="0" smtClean="0">
                          <a:effectLst/>
                        </a:rPr>
                        <a:t> status</a:t>
                      </a:r>
                      <a:endParaRPr lang="en-US" sz="1350" dirty="0">
                        <a:effectLst/>
                        <a:latin typeface="Cambria"/>
                        <a:ea typeface="ＭＳ 明朝"/>
                        <a:cs typeface="Times New Roman"/>
                      </a:endParaRPr>
                    </a:p>
                  </a:txBody>
                  <a:tcPr marL="66675" marR="66675" marT="0" marB="0"/>
                </a:tc>
                <a:tc>
                  <a:txBody>
                    <a:bodyPr/>
                    <a:lstStyle/>
                    <a:p>
                      <a:pPr marL="0" marR="0">
                        <a:spcBef>
                          <a:spcPts val="0"/>
                        </a:spcBef>
                        <a:spcAft>
                          <a:spcPts val="0"/>
                        </a:spcAft>
                      </a:pPr>
                      <a:r>
                        <a:rPr lang="en-US" sz="1350" dirty="0">
                          <a:effectLst/>
                        </a:rPr>
                        <a:t>Worldwide</a:t>
                      </a:r>
                      <a:endParaRPr lang="en-US" sz="1350" dirty="0">
                        <a:effectLst/>
                        <a:latin typeface="Cambria"/>
                        <a:ea typeface="ＭＳ 明朝"/>
                        <a:cs typeface="Times New Roman"/>
                      </a:endParaRPr>
                    </a:p>
                  </a:txBody>
                  <a:tcPr marL="66675" marR="66675" marT="0" marB="0"/>
                </a:tc>
                <a:tc>
                  <a:txBody>
                    <a:bodyPr/>
                    <a:lstStyle/>
                    <a:p>
                      <a:pPr marL="0" marR="0">
                        <a:spcBef>
                          <a:spcPts val="0"/>
                        </a:spcBef>
                        <a:spcAft>
                          <a:spcPts val="0"/>
                        </a:spcAft>
                      </a:pPr>
                      <a:r>
                        <a:rPr lang="en-US" sz="1350" dirty="0">
                          <a:effectLst/>
                        </a:rPr>
                        <a:t>Not available</a:t>
                      </a:r>
                      <a:endParaRPr lang="en-US" sz="1350" dirty="0">
                        <a:effectLst/>
                        <a:latin typeface="Cambria"/>
                        <a:ea typeface="ＭＳ 明朝"/>
                        <a:cs typeface="Times New Roman"/>
                      </a:endParaRPr>
                    </a:p>
                  </a:txBody>
                  <a:tcPr marL="66675" marR="66675" marT="0" marB="0">
                    <a:solidFill>
                      <a:srgbClr val="FFFF00"/>
                    </a:solidFill>
                  </a:tcPr>
                </a:tc>
                <a:tc>
                  <a:txBody>
                    <a:bodyPr/>
                    <a:lstStyle/>
                    <a:p>
                      <a:pPr marL="0" marR="0">
                        <a:spcBef>
                          <a:spcPts val="0"/>
                        </a:spcBef>
                        <a:spcAft>
                          <a:spcPts val="0"/>
                        </a:spcAft>
                      </a:pPr>
                      <a:r>
                        <a:rPr lang="en-US" sz="1350" dirty="0">
                          <a:effectLst/>
                        </a:rPr>
                        <a:t>Not available</a:t>
                      </a:r>
                      <a:endParaRPr lang="en-US" sz="1350" dirty="0">
                        <a:effectLst/>
                        <a:latin typeface="Cambria"/>
                        <a:ea typeface="ＭＳ 明朝"/>
                        <a:cs typeface="Times New Roman"/>
                      </a:endParaRPr>
                    </a:p>
                  </a:txBody>
                  <a:tcPr marL="66675" marR="66675" marT="0" marB="0">
                    <a:solidFill>
                      <a:srgbClr val="FFFF00"/>
                    </a:solidFill>
                  </a:tcPr>
                </a:tc>
                <a:tc>
                  <a:txBody>
                    <a:bodyPr/>
                    <a:lstStyle/>
                    <a:p>
                      <a:pPr marL="0" marR="0">
                        <a:spcBef>
                          <a:spcPts val="0"/>
                        </a:spcBef>
                        <a:spcAft>
                          <a:spcPts val="0"/>
                        </a:spcAft>
                      </a:pPr>
                      <a:r>
                        <a:rPr lang="en-US" sz="1350" dirty="0">
                          <a:effectLst/>
                        </a:rPr>
                        <a:t>Not available</a:t>
                      </a:r>
                      <a:endParaRPr lang="en-US" sz="1350" dirty="0">
                        <a:effectLst/>
                        <a:latin typeface="Cambria"/>
                        <a:ea typeface="ＭＳ 明朝"/>
                        <a:cs typeface="Times New Roman"/>
                      </a:endParaRPr>
                    </a:p>
                  </a:txBody>
                  <a:tcPr marL="66675" marR="66675" marT="0" marB="0">
                    <a:solidFill>
                      <a:srgbClr val="FFFF00"/>
                    </a:solidFill>
                  </a:tcPr>
                </a:tc>
                <a:tc>
                  <a:txBody>
                    <a:bodyPr/>
                    <a:lstStyle/>
                    <a:p>
                      <a:pPr marL="0" marR="0">
                        <a:spcBef>
                          <a:spcPts val="0"/>
                        </a:spcBef>
                        <a:spcAft>
                          <a:spcPts val="0"/>
                        </a:spcAft>
                      </a:pPr>
                      <a:r>
                        <a:rPr lang="en-US" sz="1350" dirty="0">
                          <a:effectLst/>
                        </a:rPr>
                        <a:t>Partners in the </a:t>
                      </a:r>
                      <a:r>
                        <a:rPr lang="en-US" sz="1350" dirty="0" smtClean="0">
                          <a:effectLst/>
                        </a:rPr>
                        <a:t>US;</a:t>
                      </a:r>
                      <a:r>
                        <a:rPr lang="en-US" sz="1350" baseline="0" dirty="0" smtClean="0">
                          <a:effectLst/>
                        </a:rPr>
                        <a:t> partners </a:t>
                      </a:r>
                      <a:r>
                        <a:rPr lang="en-US" sz="1350" dirty="0" smtClean="0">
                          <a:effectLst/>
                        </a:rPr>
                        <a:t>worldwide </a:t>
                      </a:r>
                      <a:r>
                        <a:rPr lang="en-US" sz="1350" dirty="0">
                          <a:effectLst/>
                        </a:rPr>
                        <a:t>where similar laws </a:t>
                      </a:r>
                      <a:r>
                        <a:rPr lang="en-US" sz="1350" dirty="0" smtClean="0">
                          <a:effectLst/>
                        </a:rPr>
                        <a:t>in effect</a:t>
                      </a:r>
                      <a:endParaRPr lang="en-US" sz="1350" dirty="0">
                        <a:effectLst/>
                        <a:latin typeface="Cambria"/>
                        <a:ea typeface="ＭＳ 明朝"/>
                        <a:cs typeface="Times New Roman"/>
                      </a:endParaRPr>
                    </a:p>
                  </a:txBody>
                  <a:tcPr marL="66675" marR="66675" marT="0" marB="0"/>
                </a:tc>
                <a:tc>
                  <a:txBody>
                    <a:bodyPr/>
                    <a:lstStyle/>
                    <a:p>
                      <a:pPr marL="0" marR="0">
                        <a:spcBef>
                          <a:spcPts val="0"/>
                        </a:spcBef>
                        <a:spcAft>
                          <a:spcPts val="0"/>
                        </a:spcAft>
                      </a:pPr>
                      <a:r>
                        <a:rPr lang="en-US" sz="1350" dirty="0">
                          <a:effectLst/>
                        </a:rPr>
                        <a:t>Partners in the </a:t>
                      </a:r>
                      <a:r>
                        <a:rPr lang="en-US" sz="1350" dirty="0" smtClean="0">
                          <a:effectLst/>
                        </a:rPr>
                        <a:t>US</a:t>
                      </a:r>
                      <a:r>
                        <a:rPr lang="en-US" sz="1350" baseline="0" dirty="0" smtClean="0">
                          <a:effectLst/>
                        </a:rPr>
                        <a:t>; partner </a:t>
                      </a:r>
                      <a:r>
                        <a:rPr lang="en-US" sz="1350" dirty="0" smtClean="0">
                          <a:effectLst/>
                        </a:rPr>
                        <a:t>worldwide </a:t>
                      </a:r>
                      <a:r>
                        <a:rPr lang="en-US" sz="1350" dirty="0">
                          <a:effectLst/>
                        </a:rPr>
                        <a:t>where similar laws </a:t>
                      </a:r>
                      <a:r>
                        <a:rPr lang="en-US" sz="1350" dirty="0" smtClean="0">
                          <a:effectLst/>
                        </a:rPr>
                        <a:t>in effect</a:t>
                      </a:r>
                      <a:endParaRPr lang="en-US" sz="1350" dirty="0">
                        <a:effectLst/>
                        <a:latin typeface="Cambria"/>
                        <a:ea typeface="ＭＳ 明朝"/>
                        <a:cs typeface="Times New Roman"/>
                      </a:endParaRPr>
                    </a:p>
                  </a:txBody>
                  <a:tcPr marL="66675" marR="66675" marT="0" marB="0"/>
                </a:tc>
              </a:tr>
              <a:tr h="1069768">
                <a:tc>
                  <a:txBody>
                    <a:bodyPr/>
                    <a:lstStyle/>
                    <a:p>
                      <a:r>
                        <a:rPr lang="en-US" sz="1350" dirty="0" smtClean="0"/>
                        <a:t>Orphan works</a:t>
                      </a:r>
                      <a:endParaRPr lang="en-US" sz="1350" dirty="0">
                        <a:latin typeface="Arial"/>
                        <a:cs typeface="Arial"/>
                      </a:endParaRPr>
                    </a:p>
                  </a:txBody>
                  <a:tcPr/>
                </a:tc>
                <a:tc>
                  <a:txBody>
                    <a:bodyPr/>
                    <a:lstStyle/>
                    <a:p>
                      <a:r>
                        <a:rPr lang="en-US" sz="1350" dirty="0" smtClean="0"/>
                        <a:t>Worldwide</a:t>
                      </a:r>
                      <a:endParaRPr lang="en-US" sz="1350" dirty="0">
                        <a:latin typeface="Arial"/>
                        <a:cs typeface="Arial"/>
                      </a:endParaRPr>
                    </a:p>
                  </a:txBody>
                  <a:tcPr/>
                </a:tc>
                <a:tc>
                  <a:txBody>
                    <a:bodyPr/>
                    <a:lstStyle/>
                    <a:p>
                      <a:r>
                        <a:rPr lang="en-US" sz="1350" dirty="0" smtClean="0"/>
                        <a:t>To participating partners</a:t>
                      </a:r>
                      <a:endParaRPr lang="en-US" sz="1350" dirty="0">
                        <a:latin typeface="Arial"/>
                        <a:cs typeface="Arial"/>
                      </a:endParaRPr>
                    </a:p>
                  </a:txBody>
                  <a:tcPr/>
                </a:tc>
                <a:tc>
                  <a:txBody>
                    <a:bodyPr/>
                    <a:lstStyle/>
                    <a:p>
                      <a:r>
                        <a:rPr lang="en-US" sz="1350" dirty="0" smtClean="0"/>
                        <a:t>Not available</a:t>
                      </a:r>
                      <a:endParaRPr lang="en-US" sz="1350" dirty="0">
                        <a:latin typeface="Arial"/>
                        <a:cs typeface="Arial"/>
                      </a:endParaRPr>
                    </a:p>
                  </a:txBody>
                  <a:tcPr>
                    <a:solidFill>
                      <a:srgbClr val="FFFF00"/>
                    </a:solidFill>
                  </a:tcPr>
                </a:tc>
                <a:tc>
                  <a:txBody>
                    <a:bodyPr/>
                    <a:lstStyle/>
                    <a:p>
                      <a:r>
                        <a:rPr lang="en-US" sz="1350" dirty="0" smtClean="0"/>
                        <a:t>Not available</a:t>
                      </a:r>
                      <a:endParaRPr lang="en-US" sz="1350" dirty="0">
                        <a:latin typeface="Arial"/>
                        <a:cs typeface="Arial"/>
                      </a:endParaRPr>
                    </a:p>
                  </a:txBody>
                  <a:tcPr>
                    <a:solidFill>
                      <a:srgbClr val="FFFF00"/>
                    </a:solidFill>
                  </a:tcPr>
                </a:tc>
                <a:tc>
                  <a:txBody>
                    <a:bodyPr/>
                    <a:lstStyle/>
                    <a:p>
                      <a:pPr marL="0" marR="0">
                        <a:spcBef>
                          <a:spcPts val="0"/>
                        </a:spcBef>
                        <a:spcAft>
                          <a:spcPts val="0"/>
                        </a:spcAft>
                      </a:pPr>
                      <a:r>
                        <a:rPr lang="en-US" sz="1350" dirty="0">
                          <a:effectLst/>
                        </a:rPr>
                        <a:t>Partners in the </a:t>
                      </a:r>
                      <a:r>
                        <a:rPr lang="en-US" sz="1350" dirty="0" smtClean="0">
                          <a:effectLst/>
                        </a:rPr>
                        <a:t>US</a:t>
                      </a:r>
                      <a:endParaRPr lang="en-US" sz="1350" dirty="0">
                        <a:effectLst/>
                        <a:latin typeface="Arial"/>
                        <a:ea typeface="ＭＳ 明朝"/>
                        <a:cs typeface="Arial"/>
                      </a:endParaRPr>
                    </a:p>
                  </a:txBody>
                  <a:tcPr marL="66675" marR="66675" marT="0" marB="0"/>
                </a:tc>
                <a:tc>
                  <a:txBody>
                    <a:bodyPr/>
                    <a:lstStyle/>
                    <a:p>
                      <a:pPr marL="0" marR="0">
                        <a:spcBef>
                          <a:spcPts val="0"/>
                        </a:spcBef>
                        <a:spcAft>
                          <a:spcPts val="0"/>
                        </a:spcAft>
                      </a:pPr>
                      <a:r>
                        <a:rPr lang="en-US" sz="1350" dirty="0">
                          <a:effectLst/>
                        </a:rPr>
                        <a:t>Partners in the </a:t>
                      </a:r>
                      <a:r>
                        <a:rPr lang="en-US" sz="1350" dirty="0" smtClean="0">
                          <a:effectLst/>
                        </a:rPr>
                        <a:t>US</a:t>
                      </a:r>
                      <a:r>
                        <a:rPr lang="en-US" sz="1350" baseline="0" dirty="0" smtClean="0">
                          <a:effectLst/>
                        </a:rPr>
                        <a:t>; partners worldwide where similar laws in effect</a:t>
                      </a:r>
                      <a:endParaRPr lang="en-US" sz="1350" dirty="0">
                        <a:effectLst/>
                        <a:latin typeface="Arial"/>
                        <a:ea typeface="ＭＳ 明朝"/>
                        <a:cs typeface="Arial"/>
                      </a:endParaRPr>
                    </a:p>
                  </a:txBody>
                  <a:tcPr marL="66675" marR="66675" marT="0" marB="0"/>
                </a:tc>
              </a:tr>
            </a:tbl>
          </a:graphicData>
        </a:graphic>
      </p:graphicFrame>
      <p:sp>
        <p:nvSpPr>
          <p:cNvPr id="2" name="TextBox 1"/>
          <p:cNvSpPr txBox="1"/>
          <p:nvPr/>
        </p:nvSpPr>
        <p:spPr>
          <a:xfrm>
            <a:off x="428625" y="6173428"/>
            <a:ext cx="7461249" cy="300082"/>
          </a:xfrm>
          <a:prstGeom prst="rect">
            <a:avLst/>
          </a:prstGeom>
          <a:noFill/>
        </p:spPr>
        <p:txBody>
          <a:bodyPr wrap="square" rtlCol="0">
            <a:spAutoFit/>
          </a:bodyPr>
          <a:lstStyle/>
          <a:p>
            <a:r>
              <a:rPr lang="en-US" sz="1350" dirty="0" smtClean="0"/>
              <a:t>* Note: Access to in-copyright works is subject to conditions on Terms of Access slide. See </a:t>
            </a:r>
            <a:r>
              <a:rPr lang="en-US" sz="1350" dirty="0" smtClean="0">
                <a:hlinkClick r:id="rId3"/>
              </a:rPr>
              <a:t>here </a:t>
            </a:r>
            <a:r>
              <a:rPr lang="en-US" sz="1350" dirty="0" smtClean="0"/>
              <a:t>also.</a:t>
            </a:r>
            <a:endParaRPr lang="en-US" sz="1350" dirty="0"/>
          </a:p>
        </p:txBody>
      </p:sp>
    </p:spTree>
    <p:extLst>
      <p:ext uri="{BB962C8B-B14F-4D97-AF65-F5344CB8AC3E}">
        <p14:creationId xmlns:p14="http://schemas.microsoft.com/office/powerpoint/2010/main" val="33572512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Lawful uses of in-copyright works</a:t>
            </a:r>
            <a:endParaRPr lang="en-US" dirty="0"/>
          </a:p>
        </p:txBody>
      </p:sp>
      <p:sp>
        <p:nvSpPr>
          <p:cNvPr id="3" name="Content Placeholder 2"/>
          <p:cNvSpPr>
            <a:spLocks noGrp="1"/>
          </p:cNvSpPr>
          <p:nvPr>
            <p:ph idx="1"/>
          </p:nvPr>
        </p:nvSpPr>
        <p:spPr/>
        <p:txBody>
          <a:bodyPr/>
          <a:lstStyle/>
          <a:p>
            <a:r>
              <a:rPr lang="en-US" dirty="0" smtClean="0"/>
              <a:t>Full-text search </a:t>
            </a:r>
          </a:p>
          <a:p>
            <a:r>
              <a:rPr lang="en-US" dirty="0" smtClean="0"/>
              <a:t>Access to users who have print disabilities</a:t>
            </a:r>
          </a:p>
          <a:p>
            <a:r>
              <a:rPr lang="en-US" dirty="0" smtClean="0"/>
              <a:t>Access works that are damaged or missing and also out of print</a:t>
            </a:r>
          </a:p>
          <a:p>
            <a:pPr marL="342900" lvl="1" indent="-342900">
              <a:buFont typeface="Arial"/>
              <a:buChar char="•"/>
            </a:pPr>
            <a:r>
              <a:rPr lang="en-US" sz="3200" dirty="0"/>
              <a:t>Subject to terms and conditions at </a:t>
            </a:r>
            <a:r>
              <a:rPr lang="en-US" dirty="0">
                <a:hlinkClick r:id="rId3"/>
              </a:rPr>
              <a:t>http://</a:t>
            </a:r>
            <a:r>
              <a:rPr lang="en-US" dirty="0" smtClean="0">
                <a:hlinkClick r:id="rId3"/>
              </a:rPr>
              <a:t>www.hathitrust.org/access_use#ic-access</a:t>
            </a:r>
            <a:endParaRPr lang="en-US" dirty="0" smtClean="0"/>
          </a:p>
          <a:p>
            <a:pPr marL="342900" lvl="1" indent="-342900">
              <a:buFont typeface="Arial"/>
              <a:buChar char="•"/>
            </a:pPr>
            <a:r>
              <a:rPr lang="en-US" dirty="0" smtClean="0"/>
              <a:t>Non-consumptive analytic research</a:t>
            </a:r>
            <a:endParaRPr lang="en-US" dirty="0"/>
          </a:p>
        </p:txBody>
      </p:sp>
    </p:spTree>
    <p:extLst>
      <p:ext uri="{BB962C8B-B14F-4D97-AF65-F5344CB8AC3E}">
        <p14:creationId xmlns:p14="http://schemas.microsoft.com/office/powerpoint/2010/main" val="2061353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lstStyle/>
          <a:p>
            <a:r>
              <a:rPr lang="en-US">
                <a:latin typeface="Calibri" charset="0"/>
              </a:rPr>
              <a:t>Non-Consumptive Research</a:t>
            </a:r>
          </a:p>
        </p:txBody>
      </p:sp>
      <p:sp>
        <p:nvSpPr>
          <p:cNvPr id="41986" name="Content Placeholder 2"/>
          <p:cNvSpPr>
            <a:spLocks noGrp="1"/>
          </p:cNvSpPr>
          <p:nvPr>
            <p:ph idx="1"/>
          </p:nvPr>
        </p:nvSpPr>
        <p:spPr/>
        <p:txBody>
          <a:bodyPr>
            <a:normAutofit fontScale="77500" lnSpcReduction="20000"/>
          </a:bodyPr>
          <a:lstStyle/>
          <a:p>
            <a:pPr marL="0" indent="0">
              <a:buFont typeface="Arial" charset="0"/>
              <a:buNone/>
            </a:pPr>
            <a:r>
              <a:rPr lang="en-US" i="1" dirty="0">
                <a:latin typeface="Calibri" charset="0"/>
              </a:rPr>
              <a:t>From the rejected Google Book Settlement:</a:t>
            </a:r>
          </a:p>
          <a:p>
            <a:pPr marL="0" indent="0">
              <a:buFont typeface="Arial" charset="0"/>
              <a:buNone/>
            </a:pPr>
            <a:endParaRPr lang="en-US" dirty="0">
              <a:latin typeface="Calibri" charset="0"/>
            </a:endParaRPr>
          </a:p>
          <a:p>
            <a:pPr marL="0" indent="0">
              <a:buFont typeface="Arial" charset="0"/>
              <a:buNone/>
            </a:pPr>
            <a:r>
              <a:rPr lang="en-US" dirty="0">
                <a:latin typeface="Calibri" charset="0"/>
              </a:rPr>
              <a:t>“Non-Consumptive Research’ means research in which computational analysis is performed on one or more Books, but not research in which a researcher reads or displays substantial portions of a Book to understand the intellectual content presented within the Book.”</a:t>
            </a:r>
          </a:p>
          <a:p>
            <a:pPr marL="0" indent="0">
              <a:buFont typeface="Arial" charset="0"/>
              <a:buNone/>
            </a:pPr>
            <a:endParaRPr lang="en-US" dirty="0">
              <a:latin typeface="Calibri" charset="0"/>
            </a:endParaRPr>
          </a:p>
          <a:p>
            <a:pPr marL="0" indent="0">
              <a:buFont typeface="Arial" charset="0"/>
              <a:buNone/>
            </a:pPr>
            <a:r>
              <a:rPr lang="en-US" dirty="0">
                <a:latin typeface="Calibri" charset="0"/>
              </a:rPr>
              <a:t>(a) Image Analysis and Text Extraction </a:t>
            </a:r>
          </a:p>
          <a:p>
            <a:pPr marL="0" indent="0">
              <a:buFont typeface="Arial" charset="0"/>
              <a:buNone/>
            </a:pPr>
            <a:r>
              <a:rPr lang="en-US" dirty="0">
                <a:latin typeface="Calibri" charset="0"/>
              </a:rPr>
              <a:t>(b) Textual Analysis and Information Extraction</a:t>
            </a:r>
          </a:p>
          <a:p>
            <a:pPr marL="0" indent="0">
              <a:buFont typeface="Arial" charset="0"/>
              <a:buNone/>
            </a:pPr>
            <a:r>
              <a:rPr lang="en-US" dirty="0">
                <a:latin typeface="Calibri" charset="0"/>
              </a:rPr>
              <a:t>(c) Linguistic Analysis </a:t>
            </a:r>
          </a:p>
          <a:p>
            <a:pPr marL="0" indent="0">
              <a:buFont typeface="Arial" charset="0"/>
              <a:buNone/>
            </a:pPr>
            <a:r>
              <a:rPr lang="en-US" dirty="0">
                <a:latin typeface="Calibri" charset="0"/>
              </a:rPr>
              <a:t>(d) Automated Translation</a:t>
            </a:r>
          </a:p>
          <a:p>
            <a:pPr marL="0" indent="0">
              <a:buFont typeface="Arial" charset="0"/>
              <a:buNone/>
            </a:pPr>
            <a:r>
              <a:rPr lang="en-US" dirty="0">
                <a:latin typeface="Calibri" charset="0"/>
              </a:rPr>
              <a:t>(e) Indexing and Search</a:t>
            </a:r>
          </a:p>
          <a:p>
            <a:pPr marL="0" indent="0">
              <a:buFont typeface="Arial" charset="0"/>
              <a:buNone/>
            </a:pPr>
            <a:endParaRPr lang="en-US" dirty="0">
              <a:latin typeface="Calibri" charset="0"/>
            </a:endParaRPr>
          </a:p>
        </p:txBody>
      </p:sp>
    </p:spTree>
    <p:extLst>
      <p:ext uri="{BB962C8B-B14F-4D97-AF65-F5344CB8AC3E}">
        <p14:creationId xmlns:p14="http://schemas.microsoft.com/office/powerpoint/2010/main" val="4069586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Non-Consumptive Research Paradigm</a:t>
            </a:r>
            <a:endParaRPr lang="en-US" sz="4000" dirty="0"/>
          </a:p>
        </p:txBody>
      </p:sp>
      <p:sp>
        <p:nvSpPr>
          <p:cNvPr id="3" name="Content Placeholder 2"/>
          <p:cNvSpPr>
            <a:spLocks noGrp="1"/>
          </p:cNvSpPr>
          <p:nvPr>
            <p:ph idx="1"/>
          </p:nvPr>
        </p:nvSpPr>
        <p:spPr>
          <a:xfrm>
            <a:off x="1100667" y="2175933"/>
            <a:ext cx="6798732" cy="3276600"/>
          </a:xfrm>
        </p:spPr>
        <p:txBody>
          <a:bodyPr>
            <a:normAutofit/>
          </a:bodyPr>
          <a:lstStyle/>
          <a:p>
            <a:pPr marL="0" indent="0" algn="ctr">
              <a:buNone/>
            </a:pPr>
            <a:r>
              <a:rPr lang="en-US" sz="4400" dirty="0" smtClean="0"/>
              <a:t>Bring the</a:t>
            </a:r>
          </a:p>
          <a:p>
            <a:pPr marL="0" indent="0" algn="ctr">
              <a:buNone/>
            </a:pPr>
            <a:r>
              <a:rPr lang="en-US" sz="4400" dirty="0" smtClean="0"/>
              <a:t>COMPUTATION</a:t>
            </a:r>
          </a:p>
          <a:p>
            <a:pPr marL="0" indent="0" algn="ctr">
              <a:buNone/>
            </a:pPr>
            <a:r>
              <a:rPr lang="en-US" sz="4400" dirty="0" smtClean="0"/>
              <a:t> to the</a:t>
            </a:r>
          </a:p>
          <a:p>
            <a:pPr marL="0" indent="0" algn="ctr">
              <a:buNone/>
            </a:pPr>
            <a:r>
              <a:rPr lang="en-US" sz="4400" dirty="0" smtClean="0"/>
              <a:t>DATA! </a:t>
            </a:r>
            <a:endParaRPr lang="en-US" sz="4400" dirty="0"/>
          </a:p>
        </p:txBody>
      </p:sp>
    </p:spTree>
    <p:extLst>
      <p:ext uri="{BB962C8B-B14F-4D97-AF65-F5344CB8AC3E}">
        <p14:creationId xmlns:p14="http://schemas.microsoft.com/office/powerpoint/2010/main" val="287786103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Quick Review of HathiTrust</a:t>
            </a:r>
          </a:p>
          <a:p>
            <a:r>
              <a:rPr lang="en-US" dirty="0" smtClean="0"/>
              <a:t>Data Overview</a:t>
            </a:r>
          </a:p>
          <a:p>
            <a:r>
              <a:rPr lang="en-US" dirty="0" smtClean="0"/>
              <a:t>Four Key Data Objects</a:t>
            </a:r>
          </a:p>
          <a:p>
            <a:r>
              <a:rPr lang="en-US" dirty="0" smtClean="0"/>
              <a:t>Introducing the HathiTrust Research Center</a:t>
            </a:r>
          </a:p>
          <a:p>
            <a:r>
              <a:rPr lang="en-US" dirty="0" smtClean="0"/>
              <a:t>Non-Consumptive Research</a:t>
            </a:r>
          </a:p>
          <a:p>
            <a:r>
              <a:rPr lang="en-US" dirty="0" smtClean="0"/>
              <a:t>Outreach and Education</a:t>
            </a:r>
          </a:p>
          <a:p>
            <a:r>
              <a:rPr lang="en-US" dirty="0" smtClean="0"/>
              <a:t>HTRC Research Projects</a:t>
            </a:r>
          </a:p>
          <a:p>
            <a:r>
              <a:rPr lang="en-US" dirty="0" smtClean="0"/>
              <a:t>Exploring Impacts and Upcoming Developments</a:t>
            </a:r>
          </a:p>
          <a:p>
            <a:r>
              <a:rPr lang="en-US" dirty="0" smtClean="0"/>
              <a:t>Wrap Up</a:t>
            </a:r>
          </a:p>
          <a:p>
            <a:endParaRPr lang="en-US" dirty="0" smtClean="0"/>
          </a:p>
          <a:p>
            <a:endParaRPr lang="en-US" dirty="0"/>
          </a:p>
        </p:txBody>
      </p:sp>
    </p:spTree>
    <p:extLst>
      <p:ext uri="{BB962C8B-B14F-4D97-AF65-F5344CB8AC3E}">
        <p14:creationId xmlns:p14="http://schemas.microsoft.com/office/powerpoint/2010/main" val="5396972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HTRC Overview</a:t>
            </a:r>
            <a:endParaRPr lang="en-US" dirty="0"/>
          </a:p>
        </p:txBody>
      </p:sp>
      <p:pic>
        <p:nvPicPr>
          <p:cNvPr id="4"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42228" y="1600200"/>
            <a:ext cx="6459543" cy="48958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27620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Important Approaches</a:t>
            </a:r>
            <a:endParaRPr lang="en-US" dirty="0"/>
          </a:p>
        </p:txBody>
      </p:sp>
      <p:sp>
        <p:nvSpPr>
          <p:cNvPr id="4" name="Content Placeholder 3"/>
          <p:cNvSpPr>
            <a:spLocks noGrp="1"/>
          </p:cNvSpPr>
          <p:nvPr>
            <p:ph idx="1"/>
          </p:nvPr>
        </p:nvSpPr>
        <p:spPr/>
        <p:txBody>
          <a:bodyPr/>
          <a:lstStyle/>
          <a:p>
            <a:pPr marL="514350" indent="-514350">
              <a:buFont typeface="+mj-lt"/>
              <a:buAutoNum type="arabicPeriod"/>
            </a:pPr>
            <a:r>
              <a:rPr lang="en-US" dirty="0" smtClean="0"/>
              <a:t>Secure Portal Access</a:t>
            </a:r>
          </a:p>
          <a:p>
            <a:pPr marL="514350" indent="-514350">
              <a:buFont typeface="+mj-lt"/>
              <a:buAutoNum type="arabicPeriod"/>
            </a:pPr>
            <a:r>
              <a:rPr lang="en-US" dirty="0" smtClean="0"/>
              <a:t>Data Capsule Access</a:t>
            </a:r>
          </a:p>
          <a:p>
            <a:pPr marL="514350" indent="-514350">
              <a:buFont typeface="+mj-lt"/>
              <a:buAutoNum type="arabicPeriod"/>
            </a:pPr>
            <a:r>
              <a:rPr lang="en-US" dirty="0" smtClean="0"/>
              <a:t>Feature Extraction Services</a:t>
            </a:r>
          </a:p>
          <a:p>
            <a:pPr marL="514350" indent="-514350">
              <a:buFont typeface="+mj-lt"/>
              <a:buAutoNum type="arabicPeriod"/>
            </a:pPr>
            <a:r>
              <a:rPr lang="en-US" dirty="0" smtClean="0"/>
              <a:t>Outreach and Education</a:t>
            </a:r>
            <a:endParaRPr lang="en-US" dirty="0"/>
          </a:p>
        </p:txBody>
      </p:sp>
    </p:spTree>
    <p:extLst>
      <p:ext uri="{BB962C8B-B14F-4D97-AF65-F5344CB8AC3E}">
        <p14:creationId xmlns:p14="http://schemas.microsoft.com/office/powerpoint/2010/main" val="24833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75" y="59270"/>
            <a:ext cx="3429000" cy="533400"/>
          </a:xfrm>
        </p:spPr>
        <p:txBody>
          <a:bodyPr>
            <a:noAutofit/>
          </a:bodyPr>
          <a:lstStyle/>
          <a:p>
            <a:r>
              <a:rPr lang="en-US" sz="2800" dirty="0" smtClean="0">
                <a:solidFill>
                  <a:schemeClr val="accent3">
                    <a:lumMod val="75000"/>
                  </a:schemeClr>
                </a:solidFill>
              </a:rPr>
              <a:t>HTRC Architecture</a:t>
            </a:r>
            <a:endParaRPr lang="en-US" sz="2800" dirty="0">
              <a:solidFill>
                <a:schemeClr val="accent3">
                  <a:lumMod val="75000"/>
                </a:schemeClr>
              </a:solidFill>
            </a:endParaRPr>
          </a:p>
        </p:txBody>
      </p:sp>
      <p:sp>
        <p:nvSpPr>
          <p:cNvPr id="4" name="Rectangle 3"/>
          <p:cNvSpPr/>
          <p:nvPr/>
        </p:nvSpPr>
        <p:spPr>
          <a:xfrm>
            <a:off x="3810001" y="3429000"/>
            <a:ext cx="3047999"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rgbClr val="000000"/>
                </a:solidFill>
              </a:rPr>
              <a:t>Data API access interface</a:t>
            </a:r>
          </a:p>
        </p:txBody>
      </p:sp>
      <p:sp>
        <p:nvSpPr>
          <p:cNvPr id="12" name="Rectangle 11"/>
          <p:cNvSpPr/>
          <p:nvPr/>
        </p:nvSpPr>
        <p:spPr>
          <a:xfrm>
            <a:off x="282213" y="685800"/>
            <a:ext cx="2393228" cy="9144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Portal A</a:t>
            </a:r>
            <a:r>
              <a:rPr lang="en-US" dirty="0" smtClean="0">
                <a:solidFill>
                  <a:srgbClr val="000000"/>
                </a:solidFill>
              </a:rPr>
              <a:t>ccess</a:t>
            </a:r>
          </a:p>
          <a:p>
            <a:pPr algn="ctr"/>
            <a:endParaRPr lang="en-US" dirty="0">
              <a:solidFill>
                <a:srgbClr val="000000"/>
              </a:solidFill>
            </a:endParaRPr>
          </a:p>
          <a:p>
            <a:pPr algn="ctr"/>
            <a:endParaRPr lang="en-US" dirty="0">
              <a:solidFill>
                <a:srgbClr val="000000"/>
              </a:solidFill>
            </a:endParaRPr>
          </a:p>
        </p:txBody>
      </p:sp>
      <p:sp>
        <p:nvSpPr>
          <p:cNvPr id="13" name="Oval 12"/>
          <p:cNvSpPr/>
          <p:nvPr/>
        </p:nvSpPr>
        <p:spPr>
          <a:xfrm>
            <a:off x="3927231" y="1388040"/>
            <a:ext cx="2286000" cy="1447800"/>
          </a:xfrm>
          <a:prstGeom prst="ellipse">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prstClr val="black"/>
                </a:solidFill>
              </a:rPr>
              <a:t>Direct programmatic access (by programs running on HTRC machines)</a:t>
            </a:r>
          </a:p>
        </p:txBody>
      </p:sp>
      <p:sp>
        <p:nvSpPr>
          <p:cNvPr id="14" name="Rectangle 13"/>
          <p:cNvSpPr/>
          <p:nvPr/>
        </p:nvSpPr>
        <p:spPr>
          <a:xfrm>
            <a:off x="649419" y="3048000"/>
            <a:ext cx="6208581" cy="3194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rgbClr val="000000"/>
                </a:solidFill>
              </a:rPr>
              <a:t>Security (OAuth2)</a:t>
            </a:r>
          </a:p>
        </p:txBody>
      </p:sp>
      <p:sp>
        <p:nvSpPr>
          <p:cNvPr id="17" name="Rectangle 16"/>
          <p:cNvSpPr/>
          <p:nvPr/>
        </p:nvSpPr>
        <p:spPr>
          <a:xfrm>
            <a:off x="3816897" y="3819418"/>
            <a:ext cx="4785235" cy="2567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rgbClr val="000000"/>
                </a:solidFill>
              </a:rPr>
              <a:t>Audit</a:t>
            </a:r>
            <a:r>
              <a:rPr lang="en-US" sz="2000" dirty="0">
                <a:solidFill>
                  <a:prstClr val="white"/>
                </a:solidFill>
              </a:rPr>
              <a:t> </a:t>
            </a:r>
          </a:p>
        </p:txBody>
      </p:sp>
      <p:sp>
        <p:nvSpPr>
          <p:cNvPr id="18" name="Rectangle 17"/>
          <p:cNvSpPr/>
          <p:nvPr/>
        </p:nvSpPr>
        <p:spPr>
          <a:xfrm>
            <a:off x="3809999" y="4191000"/>
            <a:ext cx="4792133" cy="14478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3" name="Rectangle 32"/>
          <p:cNvSpPr/>
          <p:nvPr/>
        </p:nvSpPr>
        <p:spPr>
          <a:xfrm>
            <a:off x="4038600" y="4800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4" name="Rectangle 33"/>
          <p:cNvSpPr/>
          <p:nvPr/>
        </p:nvSpPr>
        <p:spPr>
          <a:xfrm>
            <a:off x="4495800" y="5181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5" name="Rectangle 34"/>
          <p:cNvSpPr/>
          <p:nvPr/>
        </p:nvSpPr>
        <p:spPr>
          <a:xfrm>
            <a:off x="4953000" y="5181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6" name="Rectangle 35"/>
          <p:cNvSpPr/>
          <p:nvPr/>
        </p:nvSpPr>
        <p:spPr>
          <a:xfrm>
            <a:off x="4953000" y="4800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7" name="Rectangle 36"/>
          <p:cNvSpPr/>
          <p:nvPr/>
        </p:nvSpPr>
        <p:spPr>
          <a:xfrm>
            <a:off x="4495800" y="4800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8" name="Rectangle 37"/>
          <p:cNvSpPr/>
          <p:nvPr/>
        </p:nvSpPr>
        <p:spPr>
          <a:xfrm>
            <a:off x="4038600" y="5181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9" name="Rectangle 38"/>
          <p:cNvSpPr/>
          <p:nvPr/>
        </p:nvSpPr>
        <p:spPr>
          <a:xfrm>
            <a:off x="4343400" y="4419600"/>
            <a:ext cx="6858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40" name="Rectangle 39"/>
          <p:cNvSpPr/>
          <p:nvPr/>
        </p:nvSpPr>
        <p:spPr>
          <a:xfrm>
            <a:off x="7010400" y="4419600"/>
            <a:ext cx="6858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41" name="Rectangle 40"/>
          <p:cNvSpPr/>
          <p:nvPr/>
        </p:nvSpPr>
        <p:spPr>
          <a:xfrm>
            <a:off x="7010400" y="4953000"/>
            <a:ext cx="6858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42" name="Can 41"/>
          <p:cNvSpPr/>
          <p:nvPr/>
        </p:nvSpPr>
        <p:spPr>
          <a:xfrm>
            <a:off x="64770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3" name="Can 42"/>
          <p:cNvSpPr/>
          <p:nvPr/>
        </p:nvSpPr>
        <p:spPr>
          <a:xfrm>
            <a:off x="54864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4" name="Can 43"/>
          <p:cNvSpPr/>
          <p:nvPr/>
        </p:nvSpPr>
        <p:spPr>
          <a:xfrm>
            <a:off x="44958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5" name="Can 44"/>
          <p:cNvSpPr/>
          <p:nvPr/>
        </p:nvSpPr>
        <p:spPr>
          <a:xfrm>
            <a:off x="35052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6" name="Can 45"/>
          <p:cNvSpPr/>
          <p:nvPr/>
        </p:nvSpPr>
        <p:spPr>
          <a:xfrm>
            <a:off x="74676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TextBox 46"/>
          <p:cNvSpPr txBox="1"/>
          <p:nvPr/>
        </p:nvSpPr>
        <p:spPr>
          <a:xfrm>
            <a:off x="5334000" y="4267200"/>
            <a:ext cx="1295400" cy="738664"/>
          </a:xfrm>
          <a:prstGeom prst="rect">
            <a:avLst/>
          </a:prstGeom>
          <a:noFill/>
        </p:spPr>
        <p:txBody>
          <a:bodyPr wrap="square" rtlCol="0">
            <a:spAutoFit/>
          </a:bodyPr>
          <a:lstStyle/>
          <a:p>
            <a:r>
              <a:rPr lang="en-US" sz="1400" dirty="0">
                <a:solidFill>
                  <a:prstClr val="black"/>
                </a:solidFill>
              </a:rPr>
              <a:t>Cassandra cluster volume store</a:t>
            </a:r>
          </a:p>
        </p:txBody>
      </p:sp>
      <p:sp>
        <p:nvSpPr>
          <p:cNvPr id="48" name="TextBox 47"/>
          <p:cNvSpPr txBox="1"/>
          <p:nvPr/>
        </p:nvSpPr>
        <p:spPr>
          <a:xfrm>
            <a:off x="6096000" y="5105400"/>
            <a:ext cx="1295400" cy="307777"/>
          </a:xfrm>
          <a:prstGeom prst="rect">
            <a:avLst/>
          </a:prstGeom>
          <a:noFill/>
        </p:spPr>
        <p:txBody>
          <a:bodyPr wrap="square" rtlCol="0">
            <a:spAutoFit/>
          </a:bodyPr>
          <a:lstStyle/>
          <a:p>
            <a:r>
              <a:rPr lang="en-US" sz="1400" dirty="0">
                <a:solidFill>
                  <a:prstClr val="black"/>
                </a:solidFill>
              </a:rPr>
              <a:t>Solr index</a:t>
            </a:r>
          </a:p>
        </p:txBody>
      </p:sp>
      <p:grpSp>
        <p:nvGrpSpPr>
          <p:cNvPr id="19" name="Group 18"/>
          <p:cNvGrpSpPr/>
          <p:nvPr/>
        </p:nvGrpSpPr>
        <p:grpSpPr>
          <a:xfrm>
            <a:off x="685277" y="3733800"/>
            <a:ext cx="2971800" cy="1600200"/>
            <a:chOff x="-2689587" y="4838700"/>
            <a:chExt cx="2971800" cy="1600200"/>
          </a:xfrm>
        </p:grpSpPr>
        <p:sp>
          <p:nvSpPr>
            <p:cNvPr id="10" name="Rectangle 9"/>
            <p:cNvSpPr/>
            <p:nvPr/>
          </p:nvSpPr>
          <p:spPr>
            <a:xfrm>
              <a:off x="-2689587" y="4838700"/>
              <a:ext cx="2971800" cy="16002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7" name="Rectangle 6"/>
            <p:cNvSpPr/>
            <p:nvPr/>
          </p:nvSpPr>
          <p:spPr>
            <a:xfrm>
              <a:off x="-2472280" y="5219700"/>
              <a:ext cx="1180216"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smtClean="0">
                  <a:solidFill>
                    <a:srgbClr val="000000"/>
                  </a:solidFill>
                </a:rPr>
                <a:t>Algorithms</a:t>
              </a:r>
              <a:endParaRPr lang="en-US" sz="1100" dirty="0">
                <a:solidFill>
                  <a:srgbClr val="000000"/>
                </a:solidFill>
              </a:endParaRPr>
            </a:p>
          </p:txBody>
        </p:sp>
        <p:sp>
          <p:nvSpPr>
            <p:cNvPr id="8" name="Rectangle 7"/>
            <p:cNvSpPr/>
            <p:nvPr/>
          </p:nvSpPr>
          <p:spPr>
            <a:xfrm>
              <a:off x="-2472279" y="5829300"/>
              <a:ext cx="1180216"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solidFill>
                    <a:srgbClr val="000000"/>
                  </a:solidFill>
                </a:rPr>
                <a:t>Result Sets</a:t>
              </a:r>
              <a:endParaRPr lang="en-US" sz="1200" dirty="0">
                <a:solidFill>
                  <a:srgbClr val="000000"/>
                </a:solidFill>
              </a:endParaRPr>
            </a:p>
          </p:txBody>
        </p:sp>
        <p:sp>
          <p:nvSpPr>
            <p:cNvPr id="11" name="Rectangle 10"/>
            <p:cNvSpPr/>
            <p:nvPr/>
          </p:nvSpPr>
          <p:spPr>
            <a:xfrm>
              <a:off x="-1105797" y="5219700"/>
              <a:ext cx="123561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rgbClr val="000000"/>
                  </a:solidFill>
                </a:rPr>
                <a:t>Meandre </a:t>
              </a:r>
              <a:r>
                <a:rPr lang="en-US" sz="1200" dirty="0" smtClean="0">
                  <a:solidFill>
                    <a:srgbClr val="000000"/>
                  </a:solidFill>
                </a:rPr>
                <a:t>Workflows</a:t>
              </a:r>
              <a:endParaRPr lang="en-US" sz="1200" dirty="0">
                <a:solidFill>
                  <a:srgbClr val="000000"/>
                </a:solidFill>
              </a:endParaRPr>
            </a:p>
          </p:txBody>
        </p:sp>
        <p:sp>
          <p:nvSpPr>
            <p:cNvPr id="60" name="TextBox 59"/>
            <p:cNvSpPr txBox="1"/>
            <p:nvPr/>
          </p:nvSpPr>
          <p:spPr>
            <a:xfrm>
              <a:off x="-1896558" y="4898812"/>
              <a:ext cx="1370568" cy="307777"/>
            </a:xfrm>
            <a:prstGeom prst="rect">
              <a:avLst/>
            </a:prstGeom>
            <a:noFill/>
          </p:spPr>
          <p:txBody>
            <a:bodyPr wrap="none" rtlCol="0">
              <a:spAutoFit/>
            </a:bodyPr>
            <a:lstStyle/>
            <a:p>
              <a:r>
                <a:rPr lang="en-US" sz="1400" dirty="0" smtClean="0">
                  <a:solidFill>
                    <a:prstClr val="black"/>
                  </a:solidFill>
                </a:rPr>
                <a:t>Registry (WSO2)</a:t>
              </a:r>
              <a:endParaRPr lang="en-US" sz="1400" dirty="0">
                <a:solidFill>
                  <a:prstClr val="black"/>
                </a:solidFill>
              </a:endParaRPr>
            </a:p>
          </p:txBody>
        </p:sp>
      </p:grpSp>
      <p:sp>
        <p:nvSpPr>
          <p:cNvPr id="61" name="Rectangle 60"/>
          <p:cNvSpPr/>
          <p:nvPr/>
        </p:nvSpPr>
        <p:spPr>
          <a:xfrm>
            <a:off x="377481" y="5814646"/>
            <a:ext cx="2819400" cy="6858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Compute resources</a:t>
            </a:r>
          </a:p>
        </p:txBody>
      </p:sp>
      <p:sp>
        <p:nvSpPr>
          <p:cNvPr id="62" name="Rectangle 61"/>
          <p:cNvSpPr/>
          <p:nvPr/>
        </p:nvSpPr>
        <p:spPr>
          <a:xfrm>
            <a:off x="4572000" y="6096000"/>
            <a:ext cx="2819400" cy="457200"/>
          </a:xfrm>
          <a:prstGeom prst="rect">
            <a:avLst/>
          </a:prstGeom>
          <a:solidFill>
            <a:schemeClr val="accent3">
              <a:lumMod val="40000"/>
              <a:lumOff val="6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Storage resources</a:t>
            </a:r>
          </a:p>
        </p:txBody>
      </p:sp>
      <p:pic>
        <p:nvPicPr>
          <p:cNvPr id="63" name="Picture 62"/>
          <p:cNvPicPr>
            <a:picLocks noChangeAspect="1"/>
          </p:cNvPicPr>
          <p:nvPr/>
        </p:nvPicPr>
        <p:blipFill>
          <a:blip r:embed="rId3"/>
          <a:stretch>
            <a:fillRect/>
          </a:stretch>
        </p:blipFill>
        <p:spPr>
          <a:xfrm>
            <a:off x="4267200" y="152400"/>
            <a:ext cx="1295400" cy="863600"/>
          </a:xfrm>
          <a:prstGeom prst="rect">
            <a:avLst/>
          </a:prstGeom>
        </p:spPr>
      </p:pic>
      <p:grpSp>
        <p:nvGrpSpPr>
          <p:cNvPr id="5" name="Group 4"/>
          <p:cNvGrpSpPr/>
          <p:nvPr/>
        </p:nvGrpSpPr>
        <p:grpSpPr>
          <a:xfrm>
            <a:off x="282213" y="1769040"/>
            <a:ext cx="2393228" cy="1143000"/>
            <a:chOff x="732739" y="3200400"/>
            <a:chExt cx="2393228" cy="1143000"/>
          </a:xfrm>
        </p:grpSpPr>
        <p:sp>
          <p:nvSpPr>
            <p:cNvPr id="25" name="Rectangle 24"/>
            <p:cNvSpPr/>
            <p:nvPr/>
          </p:nvSpPr>
          <p:spPr>
            <a:xfrm>
              <a:off x="732739" y="3200400"/>
              <a:ext cx="2393228" cy="11430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6" name="TextBox 55"/>
            <p:cNvSpPr txBox="1"/>
            <p:nvPr/>
          </p:nvSpPr>
          <p:spPr>
            <a:xfrm>
              <a:off x="1567770" y="3235523"/>
              <a:ext cx="615938" cy="307777"/>
            </a:xfrm>
            <a:prstGeom prst="rect">
              <a:avLst/>
            </a:prstGeom>
            <a:noFill/>
          </p:spPr>
          <p:txBody>
            <a:bodyPr wrap="none" rtlCol="0">
              <a:spAutoFit/>
            </a:bodyPr>
            <a:lstStyle/>
            <a:p>
              <a:r>
                <a:rPr lang="en-US" sz="1400" dirty="0" smtClean="0">
                  <a:solidFill>
                    <a:prstClr val="black"/>
                  </a:solidFill>
                </a:rPr>
                <a:t>Agent</a:t>
              </a:r>
              <a:endParaRPr lang="en-US" sz="1400" dirty="0">
                <a:solidFill>
                  <a:prstClr val="black"/>
                </a:solidFill>
              </a:endParaRPr>
            </a:p>
          </p:txBody>
        </p:sp>
        <p:sp>
          <p:nvSpPr>
            <p:cNvPr id="16" name="Rectangle 15"/>
            <p:cNvSpPr/>
            <p:nvPr/>
          </p:nvSpPr>
          <p:spPr>
            <a:xfrm>
              <a:off x="828007" y="3619500"/>
              <a:ext cx="1047732" cy="4836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solidFill>
                    <a:srgbClr val="000000"/>
                  </a:solidFill>
                </a:rPr>
                <a:t>Job Submission</a:t>
              </a:r>
              <a:endParaRPr lang="en-US" sz="1200" dirty="0">
                <a:solidFill>
                  <a:srgbClr val="000000"/>
                </a:solidFill>
              </a:endParaRPr>
            </a:p>
          </p:txBody>
        </p:sp>
        <p:sp>
          <p:nvSpPr>
            <p:cNvPr id="57" name="Rectangle 56"/>
            <p:cNvSpPr/>
            <p:nvPr/>
          </p:nvSpPr>
          <p:spPr>
            <a:xfrm>
              <a:off x="1973673" y="3619500"/>
              <a:ext cx="1047732" cy="4836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solidFill>
                    <a:srgbClr val="000000"/>
                  </a:solidFill>
                </a:rPr>
                <a:t>Collection building</a:t>
              </a:r>
              <a:endParaRPr lang="en-US" sz="1200" dirty="0">
                <a:solidFill>
                  <a:srgbClr val="000000"/>
                </a:solidFill>
              </a:endParaRPr>
            </a:p>
          </p:txBody>
        </p:sp>
      </p:grpSp>
      <p:sp>
        <p:nvSpPr>
          <p:cNvPr id="58" name="Rectangle 57"/>
          <p:cNvSpPr/>
          <p:nvPr/>
        </p:nvSpPr>
        <p:spPr>
          <a:xfrm>
            <a:off x="2269067" y="4725888"/>
            <a:ext cx="1247927"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rgbClr val="000000"/>
                </a:solidFill>
              </a:rPr>
              <a:t>C</a:t>
            </a:r>
            <a:r>
              <a:rPr lang="en-US" sz="1200" dirty="0" smtClean="0">
                <a:solidFill>
                  <a:srgbClr val="000000"/>
                </a:solidFill>
              </a:rPr>
              <a:t>ollections</a:t>
            </a:r>
            <a:endParaRPr lang="en-US" sz="1200" dirty="0">
              <a:solidFill>
                <a:srgbClr val="000000"/>
              </a:solidFill>
            </a:endParaRPr>
          </a:p>
        </p:txBody>
      </p:sp>
      <p:sp>
        <p:nvSpPr>
          <p:cNvPr id="49" name="Rectangle 48"/>
          <p:cNvSpPr/>
          <p:nvPr/>
        </p:nvSpPr>
        <p:spPr>
          <a:xfrm>
            <a:off x="1035772" y="1219200"/>
            <a:ext cx="1555028"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rgbClr val="000000"/>
                </a:solidFill>
              </a:rPr>
              <a:t>Blacklight</a:t>
            </a:r>
          </a:p>
        </p:txBody>
      </p:sp>
      <p:sp>
        <p:nvSpPr>
          <p:cNvPr id="51" name="Rectangle 50"/>
          <p:cNvSpPr/>
          <p:nvPr/>
        </p:nvSpPr>
        <p:spPr>
          <a:xfrm>
            <a:off x="6934200" y="3429000"/>
            <a:ext cx="1667932"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solidFill>
                  <a:srgbClr val="000000"/>
                </a:solidFill>
              </a:rPr>
              <a:t>Solr Proxy</a:t>
            </a:r>
            <a:endParaRPr lang="en-US" sz="1600" dirty="0">
              <a:solidFill>
                <a:srgbClr val="000000"/>
              </a:solidFill>
            </a:endParaRPr>
          </a:p>
        </p:txBody>
      </p:sp>
      <p:sp>
        <p:nvSpPr>
          <p:cNvPr id="3" name="Slide Number Placeholder 2"/>
          <p:cNvSpPr>
            <a:spLocks noGrp="1"/>
          </p:cNvSpPr>
          <p:nvPr>
            <p:ph type="sldNum" sz="quarter" idx="12"/>
          </p:nvPr>
        </p:nvSpPr>
        <p:spPr/>
        <p:txBody>
          <a:bodyPr/>
          <a:lstStyle/>
          <a:p>
            <a:fld id="{4886E138-09BC-9543-9627-FED5F9E9ED81}" type="slidenum">
              <a:rPr lang="en-US" smtClean="0">
                <a:solidFill>
                  <a:prstClr val="black">
                    <a:tint val="75000"/>
                  </a:prstClr>
                </a:solidFill>
              </a:rPr>
              <a:pPr/>
              <a:t>42</a:t>
            </a:fld>
            <a:endParaRPr lang="en-US">
              <a:solidFill>
                <a:prstClr val="black">
                  <a:tint val="75000"/>
                </a:prstClr>
              </a:solidFill>
            </a:endParaRPr>
          </a:p>
        </p:txBody>
      </p:sp>
    </p:spTree>
    <p:extLst>
      <p:ext uri="{BB962C8B-B14F-4D97-AF65-F5344CB8AC3E}">
        <p14:creationId xmlns:p14="http://schemas.microsoft.com/office/powerpoint/2010/main" val="18491751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875" y="59270"/>
            <a:ext cx="3429000" cy="533400"/>
          </a:xfrm>
        </p:spPr>
        <p:txBody>
          <a:bodyPr>
            <a:noAutofit/>
          </a:bodyPr>
          <a:lstStyle/>
          <a:p>
            <a:r>
              <a:rPr lang="en-US" sz="2800" dirty="0" smtClean="0">
                <a:solidFill>
                  <a:schemeClr val="accent3">
                    <a:lumMod val="75000"/>
                  </a:schemeClr>
                </a:solidFill>
              </a:rPr>
              <a:t>HTRC Architecture</a:t>
            </a:r>
            <a:endParaRPr lang="en-US" sz="2800" dirty="0">
              <a:solidFill>
                <a:schemeClr val="accent3">
                  <a:lumMod val="75000"/>
                </a:schemeClr>
              </a:solidFill>
            </a:endParaRPr>
          </a:p>
        </p:txBody>
      </p:sp>
      <p:sp>
        <p:nvSpPr>
          <p:cNvPr id="4" name="Rectangle 3"/>
          <p:cNvSpPr/>
          <p:nvPr/>
        </p:nvSpPr>
        <p:spPr>
          <a:xfrm>
            <a:off x="3810001" y="3429000"/>
            <a:ext cx="3047999"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rgbClr val="000000"/>
                </a:solidFill>
              </a:rPr>
              <a:t>Data API access interface</a:t>
            </a:r>
          </a:p>
        </p:txBody>
      </p:sp>
      <p:sp>
        <p:nvSpPr>
          <p:cNvPr id="12" name="Rectangle 11"/>
          <p:cNvSpPr/>
          <p:nvPr/>
        </p:nvSpPr>
        <p:spPr>
          <a:xfrm>
            <a:off x="282213" y="685800"/>
            <a:ext cx="2393228" cy="9144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Portal A</a:t>
            </a:r>
            <a:r>
              <a:rPr lang="en-US" dirty="0" smtClean="0">
                <a:solidFill>
                  <a:srgbClr val="000000"/>
                </a:solidFill>
              </a:rPr>
              <a:t>ccess</a:t>
            </a:r>
          </a:p>
          <a:p>
            <a:pPr algn="ctr"/>
            <a:endParaRPr lang="en-US" dirty="0">
              <a:solidFill>
                <a:srgbClr val="000000"/>
              </a:solidFill>
            </a:endParaRPr>
          </a:p>
          <a:p>
            <a:pPr algn="ctr"/>
            <a:endParaRPr lang="en-US" dirty="0">
              <a:solidFill>
                <a:srgbClr val="000000"/>
              </a:solidFill>
            </a:endParaRPr>
          </a:p>
        </p:txBody>
      </p:sp>
      <p:sp>
        <p:nvSpPr>
          <p:cNvPr id="13" name="Oval 12"/>
          <p:cNvSpPr/>
          <p:nvPr/>
        </p:nvSpPr>
        <p:spPr>
          <a:xfrm>
            <a:off x="3927231" y="1388040"/>
            <a:ext cx="2286000" cy="1447800"/>
          </a:xfrm>
          <a:prstGeom prst="ellipse">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prstClr val="black"/>
                </a:solidFill>
              </a:rPr>
              <a:t>Direct programmatic access (by programs running on HTRC machines)</a:t>
            </a:r>
          </a:p>
        </p:txBody>
      </p:sp>
      <p:sp>
        <p:nvSpPr>
          <p:cNvPr id="14" name="Rectangle 13"/>
          <p:cNvSpPr/>
          <p:nvPr/>
        </p:nvSpPr>
        <p:spPr>
          <a:xfrm>
            <a:off x="649419" y="3048000"/>
            <a:ext cx="6208581" cy="3194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rgbClr val="000000"/>
                </a:solidFill>
              </a:rPr>
              <a:t>Security (OAuth2)</a:t>
            </a:r>
          </a:p>
        </p:txBody>
      </p:sp>
      <p:sp>
        <p:nvSpPr>
          <p:cNvPr id="17" name="Rectangle 16"/>
          <p:cNvSpPr/>
          <p:nvPr/>
        </p:nvSpPr>
        <p:spPr>
          <a:xfrm>
            <a:off x="3816897" y="3819418"/>
            <a:ext cx="4785235" cy="2567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rgbClr val="000000"/>
                </a:solidFill>
              </a:rPr>
              <a:t>Audit</a:t>
            </a:r>
            <a:r>
              <a:rPr lang="en-US" sz="2000" dirty="0">
                <a:solidFill>
                  <a:prstClr val="white"/>
                </a:solidFill>
              </a:rPr>
              <a:t> </a:t>
            </a:r>
          </a:p>
        </p:txBody>
      </p:sp>
      <p:sp>
        <p:nvSpPr>
          <p:cNvPr id="18" name="Rectangle 17"/>
          <p:cNvSpPr/>
          <p:nvPr/>
        </p:nvSpPr>
        <p:spPr>
          <a:xfrm>
            <a:off x="3809999" y="4191000"/>
            <a:ext cx="4792133" cy="14478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3" name="Rectangle 32"/>
          <p:cNvSpPr/>
          <p:nvPr/>
        </p:nvSpPr>
        <p:spPr>
          <a:xfrm>
            <a:off x="4038600" y="4800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4" name="Rectangle 33"/>
          <p:cNvSpPr/>
          <p:nvPr/>
        </p:nvSpPr>
        <p:spPr>
          <a:xfrm>
            <a:off x="4495800" y="5181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5" name="Rectangle 34"/>
          <p:cNvSpPr/>
          <p:nvPr/>
        </p:nvSpPr>
        <p:spPr>
          <a:xfrm>
            <a:off x="4953000" y="5181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6" name="Rectangle 35"/>
          <p:cNvSpPr/>
          <p:nvPr/>
        </p:nvSpPr>
        <p:spPr>
          <a:xfrm>
            <a:off x="4953000" y="4800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7" name="Rectangle 36"/>
          <p:cNvSpPr/>
          <p:nvPr/>
        </p:nvSpPr>
        <p:spPr>
          <a:xfrm>
            <a:off x="4495800" y="4800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8" name="Rectangle 37"/>
          <p:cNvSpPr/>
          <p:nvPr/>
        </p:nvSpPr>
        <p:spPr>
          <a:xfrm>
            <a:off x="4038600" y="5181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9" name="Rectangle 38"/>
          <p:cNvSpPr/>
          <p:nvPr/>
        </p:nvSpPr>
        <p:spPr>
          <a:xfrm>
            <a:off x="4343400" y="4419600"/>
            <a:ext cx="6858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40" name="Rectangle 39"/>
          <p:cNvSpPr/>
          <p:nvPr/>
        </p:nvSpPr>
        <p:spPr>
          <a:xfrm>
            <a:off x="7010400" y="4419600"/>
            <a:ext cx="6858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41" name="Rectangle 40"/>
          <p:cNvSpPr/>
          <p:nvPr/>
        </p:nvSpPr>
        <p:spPr>
          <a:xfrm>
            <a:off x="7010400" y="4953000"/>
            <a:ext cx="6858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42" name="Can 41"/>
          <p:cNvSpPr/>
          <p:nvPr/>
        </p:nvSpPr>
        <p:spPr>
          <a:xfrm>
            <a:off x="64770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3" name="Can 42"/>
          <p:cNvSpPr/>
          <p:nvPr/>
        </p:nvSpPr>
        <p:spPr>
          <a:xfrm>
            <a:off x="54864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4" name="Can 43"/>
          <p:cNvSpPr/>
          <p:nvPr/>
        </p:nvSpPr>
        <p:spPr>
          <a:xfrm>
            <a:off x="44958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5" name="Can 44"/>
          <p:cNvSpPr/>
          <p:nvPr/>
        </p:nvSpPr>
        <p:spPr>
          <a:xfrm>
            <a:off x="35052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6" name="Can 45"/>
          <p:cNvSpPr/>
          <p:nvPr/>
        </p:nvSpPr>
        <p:spPr>
          <a:xfrm>
            <a:off x="74676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TextBox 46"/>
          <p:cNvSpPr txBox="1"/>
          <p:nvPr/>
        </p:nvSpPr>
        <p:spPr>
          <a:xfrm>
            <a:off x="5334000" y="4267200"/>
            <a:ext cx="1295400" cy="738664"/>
          </a:xfrm>
          <a:prstGeom prst="rect">
            <a:avLst/>
          </a:prstGeom>
          <a:noFill/>
        </p:spPr>
        <p:txBody>
          <a:bodyPr wrap="square" rtlCol="0">
            <a:spAutoFit/>
          </a:bodyPr>
          <a:lstStyle/>
          <a:p>
            <a:r>
              <a:rPr lang="en-US" sz="1400" dirty="0">
                <a:solidFill>
                  <a:prstClr val="black"/>
                </a:solidFill>
              </a:rPr>
              <a:t>Cassandra cluster volume store</a:t>
            </a:r>
          </a:p>
        </p:txBody>
      </p:sp>
      <p:sp>
        <p:nvSpPr>
          <p:cNvPr id="48" name="TextBox 47"/>
          <p:cNvSpPr txBox="1"/>
          <p:nvPr/>
        </p:nvSpPr>
        <p:spPr>
          <a:xfrm>
            <a:off x="6096000" y="5105400"/>
            <a:ext cx="1295400" cy="307777"/>
          </a:xfrm>
          <a:prstGeom prst="rect">
            <a:avLst/>
          </a:prstGeom>
          <a:noFill/>
        </p:spPr>
        <p:txBody>
          <a:bodyPr wrap="square" rtlCol="0">
            <a:spAutoFit/>
          </a:bodyPr>
          <a:lstStyle/>
          <a:p>
            <a:r>
              <a:rPr lang="en-US" sz="1400" dirty="0">
                <a:solidFill>
                  <a:prstClr val="black"/>
                </a:solidFill>
              </a:rPr>
              <a:t>Solr index</a:t>
            </a:r>
          </a:p>
        </p:txBody>
      </p:sp>
      <p:grpSp>
        <p:nvGrpSpPr>
          <p:cNvPr id="19" name="Group 18"/>
          <p:cNvGrpSpPr/>
          <p:nvPr/>
        </p:nvGrpSpPr>
        <p:grpSpPr>
          <a:xfrm>
            <a:off x="685277" y="3733800"/>
            <a:ext cx="2971800" cy="1600200"/>
            <a:chOff x="-2689587" y="4838700"/>
            <a:chExt cx="2971800" cy="1600200"/>
          </a:xfrm>
        </p:grpSpPr>
        <p:sp>
          <p:nvSpPr>
            <p:cNvPr id="10" name="Rectangle 9"/>
            <p:cNvSpPr/>
            <p:nvPr/>
          </p:nvSpPr>
          <p:spPr>
            <a:xfrm>
              <a:off x="-2689587" y="4838700"/>
              <a:ext cx="2971800" cy="16002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7" name="Rectangle 6"/>
            <p:cNvSpPr/>
            <p:nvPr/>
          </p:nvSpPr>
          <p:spPr>
            <a:xfrm>
              <a:off x="-2472280" y="5219700"/>
              <a:ext cx="1180216"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smtClean="0">
                  <a:solidFill>
                    <a:srgbClr val="000000"/>
                  </a:solidFill>
                </a:rPr>
                <a:t>Algorithms</a:t>
              </a:r>
              <a:endParaRPr lang="en-US" sz="1100" dirty="0">
                <a:solidFill>
                  <a:srgbClr val="000000"/>
                </a:solidFill>
              </a:endParaRPr>
            </a:p>
          </p:txBody>
        </p:sp>
        <p:sp>
          <p:nvSpPr>
            <p:cNvPr id="8" name="Rectangle 7"/>
            <p:cNvSpPr/>
            <p:nvPr/>
          </p:nvSpPr>
          <p:spPr>
            <a:xfrm>
              <a:off x="-2472279" y="5829300"/>
              <a:ext cx="1180216"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solidFill>
                    <a:srgbClr val="000000"/>
                  </a:solidFill>
                </a:rPr>
                <a:t>Result Sets</a:t>
              </a:r>
              <a:endParaRPr lang="en-US" sz="1200" dirty="0">
                <a:solidFill>
                  <a:srgbClr val="000000"/>
                </a:solidFill>
              </a:endParaRPr>
            </a:p>
          </p:txBody>
        </p:sp>
        <p:sp>
          <p:nvSpPr>
            <p:cNvPr id="11" name="Rectangle 10"/>
            <p:cNvSpPr/>
            <p:nvPr/>
          </p:nvSpPr>
          <p:spPr>
            <a:xfrm>
              <a:off x="-1105797" y="5219700"/>
              <a:ext cx="123561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rgbClr val="000000"/>
                  </a:solidFill>
                </a:rPr>
                <a:t>Meandre </a:t>
              </a:r>
              <a:r>
                <a:rPr lang="en-US" sz="1200" dirty="0" smtClean="0">
                  <a:solidFill>
                    <a:srgbClr val="000000"/>
                  </a:solidFill>
                </a:rPr>
                <a:t>Workflows</a:t>
              </a:r>
              <a:endParaRPr lang="en-US" sz="1200" dirty="0">
                <a:solidFill>
                  <a:srgbClr val="000000"/>
                </a:solidFill>
              </a:endParaRPr>
            </a:p>
          </p:txBody>
        </p:sp>
        <p:sp>
          <p:nvSpPr>
            <p:cNvPr id="60" name="TextBox 59"/>
            <p:cNvSpPr txBox="1"/>
            <p:nvPr/>
          </p:nvSpPr>
          <p:spPr>
            <a:xfrm>
              <a:off x="-1896558" y="4898812"/>
              <a:ext cx="1370568" cy="307777"/>
            </a:xfrm>
            <a:prstGeom prst="rect">
              <a:avLst/>
            </a:prstGeom>
            <a:noFill/>
          </p:spPr>
          <p:txBody>
            <a:bodyPr wrap="none" rtlCol="0">
              <a:spAutoFit/>
            </a:bodyPr>
            <a:lstStyle/>
            <a:p>
              <a:r>
                <a:rPr lang="en-US" sz="1400" dirty="0" smtClean="0">
                  <a:solidFill>
                    <a:prstClr val="black"/>
                  </a:solidFill>
                </a:rPr>
                <a:t>Registry (WSO2)</a:t>
              </a:r>
              <a:endParaRPr lang="en-US" sz="1400" dirty="0">
                <a:solidFill>
                  <a:prstClr val="black"/>
                </a:solidFill>
              </a:endParaRPr>
            </a:p>
          </p:txBody>
        </p:sp>
      </p:grpSp>
      <p:sp>
        <p:nvSpPr>
          <p:cNvPr id="61" name="Rectangle 60"/>
          <p:cNvSpPr/>
          <p:nvPr/>
        </p:nvSpPr>
        <p:spPr>
          <a:xfrm>
            <a:off x="377481" y="5814646"/>
            <a:ext cx="2819400" cy="6858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Compute resources</a:t>
            </a:r>
          </a:p>
        </p:txBody>
      </p:sp>
      <p:sp>
        <p:nvSpPr>
          <p:cNvPr id="62" name="Rectangle 61"/>
          <p:cNvSpPr/>
          <p:nvPr/>
        </p:nvSpPr>
        <p:spPr>
          <a:xfrm>
            <a:off x="4572000" y="6096000"/>
            <a:ext cx="2819400" cy="457200"/>
          </a:xfrm>
          <a:prstGeom prst="rect">
            <a:avLst/>
          </a:prstGeom>
          <a:solidFill>
            <a:schemeClr val="accent3">
              <a:lumMod val="40000"/>
              <a:lumOff val="6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Storage resources</a:t>
            </a:r>
          </a:p>
        </p:txBody>
      </p:sp>
      <p:pic>
        <p:nvPicPr>
          <p:cNvPr id="63" name="Picture 62"/>
          <p:cNvPicPr>
            <a:picLocks noChangeAspect="1"/>
          </p:cNvPicPr>
          <p:nvPr/>
        </p:nvPicPr>
        <p:blipFill>
          <a:blip r:embed="rId3"/>
          <a:stretch>
            <a:fillRect/>
          </a:stretch>
        </p:blipFill>
        <p:spPr>
          <a:xfrm>
            <a:off x="4267200" y="152400"/>
            <a:ext cx="1295400" cy="863600"/>
          </a:xfrm>
          <a:prstGeom prst="rect">
            <a:avLst/>
          </a:prstGeom>
        </p:spPr>
      </p:pic>
      <p:grpSp>
        <p:nvGrpSpPr>
          <p:cNvPr id="5" name="Group 4"/>
          <p:cNvGrpSpPr/>
          <p:nvPr/>
        </p:nvGrpSpPr>
        <p:grpSpPr>
          <a:xfrm>
            <a:off x="282213" y="1769040"/>
            <a:ext cx="2393228" cy="1143000"/>
            <a:chOff x="732739" y="3200400"/>
            <a:chExt cx="2393228" cy="1143000"/>
          </a:xfrm>
        </p:grpSpPr>
        <p:sp>
          <p:nvSpPr>
            <p:cNvPr id="25" name="Rectangle 24"/>
            <p:cNvSpPr/>
            <p:nvPr/>
          </p:nvSpPr>
          <p:spPr>
            <a:xfrm>
              <a:off x="732739" y="3200400"/>
              <a:ext cx="2393228" cy="11430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6" name="TextBox 55"/>
            <p:cNvSpPr txBox="1"/>
            <p:nvPr/>
          </p:nvSpPr>
          <p:spPr>
            <a:xfrm>
              <a:off x="1567770" y="3235523"/>
              <a:ext cx="615938" cy="307777"/>
            </a:xfrm>
            <a:prstGeom prst="rect">
              <a:avLst/>
            </a:prstGeom>
            <a:noFill/>
          </p:spPr>
          <p:txBody>
            <a:bodyPr wrap="none" rtlCol="0">
              <a:spAutoFit/>
            </a:bodyPr>
            <a:lstStyle/>
            <a:p>
              <a:r>
                <a:rPr lang="en-US" sz="1400" dirty="0" smtClean="0">
                  <a:solidFill>
                    <a:prstClr val="black"/>
                  </a:solidFill>
                </a:rPr>
                <a:t>Agent</a:t>
              </a:r>
              <a:endParaRPr lang="en-US" sz="1400" dirty="0">
                <a:solidFill>
                  <a:prstClr val="black"/>
                </a:solidFill>
              </a:endParaRPr>
            </a:p>
          </p:txBody>
        </p:sp>
        <p:sp>
          <p:nvSpPr>
            <p:cNvPr id="16" name="Rectangle 15"/>
            <p:cNvSpPr/>
            <p:nvPr/>
          </p:nvSpPr>
          <p:spPr>
            <a:xfrm>
              <a:off x="828007" y="3619500"/>
              <a:ext cx="1047732" cy="4836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solidFill>
                    <a:srgbClr val="000000"/>
                  </a:solidFill>
                </a:rPr>
                <a:t>Job Submission</a:t>
              </a:r>
              <a:endParaRPr lang="en-US" sz="1200" dirty="0">
                <a:solidFill>
                  <a:srgbClr val="000000"/>
                </a:solidFill>
              </a:endParaRPr>
            </a:p>
          </p:txBody>
        </p:sp>
        <p:sp>
          <p:nvSpPr>
            <p:cNvPr id="57" name="Rectangle 56"/>
            <p:cNvSpPr/>
            <p:nvPr/>
          </p:nvSpPr>
          <p:spPr>
            <a:xfrm>
              <a:off x="1973673" y="3619500"/>
              <a:ext cx="1047732" cy="4836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solidFill>
                    <a:srgbClr val="000000"/>
                  </a:solidFill>
                </a:rPr>
                <a:t>Collection building</a:t>
              </a:r>
              <a:endParaRPr lang="en-US" sz="1200" dirty="0">
                <a:solidFill>
                  <a:srgbClr val="000000"/>
                </a:solidFill>
              </a:endParaRPr>
            </a:p>
          </p:txBody>
        </p:sp>
      </p:grpSp>
      <p:sp>
        <p:nvSpPr>
          <p:cNvPr id="58" name="Rectangle 57"/>
          <p:cNvSpPr/>
          <p:nvPr/>
        </p:nvSpPr>
        <p:spPr>
          <a:xfrm>
            <a:off x="2269067" y="4725888"/>
            <a:ext cx="1247927"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rgbClr val="000000"/>
                </a:solidFill>
              </a:rPr>
              <a:t>C</a:t>
            </a:r>
            <a:r>
              <a:rPr lang="en-US" sz="1200" dirty="0" smtClean="0">
                <a:solidFill>
                  <a:srgbClr val="000000"/>
                </a:solidFill>
              </a:rPr>
              <a:t>ollections</a:t>
            </a:r>
            <a:endParaRPr lang="en-US" sz="1200" dirty="0">
              <a:solidFill>
                <a:srgbClr val="000000"/>
              </a:solidFill>
            </a:endParaRPr>
          </a:p>
        </p:txBody>
      </p:sp>
      <p:sp>
        <p:nvSpPr>
          <p:cNvPr id="49" name="Rectangle 48"/>
          <p:cNvSpPr/>
          <p:nvPr/>
        </p:nvSpPr>
        <p:spPr>
          <a:xfrm>
            <a:off x="1035772" y="1219200"/>
            <a:ext cx="1555028"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rgbClr val="000000"/>
                </a:solidFill>
              </a:rPr>
              <a:t>Blacklight</a:t>
            </a:r>
          </a:p>
        </p:txBody>
      </p:sp>
      <p:sp>
        <p:nvSpPr>
          <p:cNvPr id="51" name="Rectangle 50"/>
          <p:cNvSpPr/>
          <p:nvPr/>
        </p:nvSpPr>
        <p:spPr>
          <a:xfrm>
            <a:off x="6934200" y="3429000"/>
            <a:ext cx="1667932"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solidFill>
                  <a:srgbClr val="000000"/>
                </a:solidFill>
              </a:rPr>
              <a:t>Solr Proxy</a:t>
            </a:r>
            <a:endParaRPr lang="en-US" sz="1600" dirty="0">
              <a:solidFill>
                <a:srgbClr val="000000"/>
              </a:solidFill>
            </a:endParaRPr>
          </a:p>
        </p:txBody>
      </p:sp>
      <p:sp>
        <p:nvSpPr>
          <p:cNvPr id="3" name="Rounded Rectangular Callout 2"/>
          <p:cNvSpPr/>
          <p:nvPr/>
        </p:nvSpPr>
        <p:spPr>
          <a:xfrm rot="5400000">
            <a:off x="2729850" y="443852"/>
            <a:ext cx="6798730" cy="6029569"/>
          </a:xfrm>
          <a:prstGeom prst="wedgeRoundRectCallout">
            <a:avLst>
              <a:gd name="adj1" fmla="val -28536"/>
              <a:gd name="adj2" fmla="val 63513"/>
              <a:gd name="adj3" fmla="val 16667"/>
            </a:avLst>
          </a:prstGeom>
          <a:solidFill>
            <a:schemeClr val="bg1"/>
          </a:solid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Title 1"/>
          <p:cNvSpPr txBox="1">
            <a:spLocks/>
          </p:cNvSpPr>
          <p:nvPr/>
        </p:nvSpPr>
        <p:spPr bwMode="auto">
          <a:xfrm>
            <a:off x="3987800" y="152400"/>
            <a:ext cx="3429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defTabSz="457200" rtl="0" eaLnBrk="0" fontAlgn="base" hangingPunct="0">
              <a:spcBef>
                <a:spcPct val="0"/>
              </a:spcBef>
              <a:spcAft>
                <a:spcPct val="0"/>
              </a:spcAft>
              <a:defRPr sz="4400" kern="1200">
                <a:solidFill>
                  <a:schemeClr val="tx1"/>
                </a:solidFill>
                <a:latin typeface="+mj-lt"/>
                <a:ea typeface="ＭＳ Ｐゴシック" pitchFamily="-123" charset="-128"/>
                <a:cs typeface="ＭＳ Ｐゴシック" pitchFamily="-123" charset="-128"/>
              </a:defRPr>
            </a:lvl1pPr>
            <a:lvl2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2pPr>
            <a:lvl3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3pPr>
            <a:lvl4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4pPr>
            <a:lvl5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5pPr>
            <a:lvl6pPr marL="4572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6pPr>
            <a:lvl7pPr marL="9144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7pPr>
            <a:lvl8pPr marL="13716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8pPr>
            <a:lvl9pPr marL="18288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9pPr>
          </a:lstStyle>
          <a:p>
            <a:r>
              <a:rPr lang="en-US" sz="2800" dirty="0" smtClean="0">
                <a:solidFill>
                  <a:schemeClr val="accent3">
                    <a:lumMod val="75000"/>
                  </a:schemeClr>
                </a:solidFill>
              </a:rPr>
              <a:t>Portal Access</a:t>
            </a:r>
            <a:endParaRPr lang="en-US" sz="2800" dirty="0">
              <a:solidFill>
                <a:schemeClr val="accent3">
                  <a:lumMod val="75000"/>
                </a:schemeClr>
              </a:solidFill>
            </a:endParaRPr>
          </a:p>
        </p:txBody>
      </p:sp>
      <p:sp>
        <p:nvSpPr>
          <p:cNvPr id="53" name="Rectangle 52"/>
          <p:cNvSpPr/>
          <p:nvPr/>
        </p:nvSpPr>
        <p:spPr>
          <a:xfrm>
            <a:off x="3516994" y="770473"/>
            <a:ext cx="5085137" cy="2082801"/>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HTRC Portal</a:t>
            </a:r>
            <a:endParaRPr lang="en-US" dirty="0">
              <a:solidFill>
                <a:srgbClr val="000000"/>
              </a:solidFill>
            </a:endParaRPr>
          </a:p>
          <a:p>
            <a:pPr algn="ctr"/>
            <a:endParaRPr lang="en-US" dirty="0">
              <a:solidFill>
                <a:srgbClr val="000000"/>
              </a:solidFill>
            </a:endParaRPr>
          </a:p>
        </p:txBody>
      </p:sp>
      <p:sp>
        <p:nvSpPr>
          <p:cNvPr id="54" name="Rectangle 53"/>
          <p:cNvSpPr/>
          <p:nvPr/>
        </p:nvSpPr>
        <p:spPr>
          <a:xfrm>
            <a:off x="6513353" y="2007689"/>
            <a:ext cx="1908493" cy="6942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rgbClr val="000000"/>
                </a:solidFill>
              </a:rPr>
              <a:t>Blacklight</a:t>
            </a:r>
          </a:p>
        </p:txBody>
      </p:sp>
      <p:pic>
        <p:nvPicPr>
          <p:cNvPr id="6" name="Picture 5" descr="HTRC-OpenNLP-Entities-Flo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0250" y="3619499"/>
            <a:ext cx="3130550" cy="2595033"/>
          </a:xfrm>
          <a:prstGeom prst="rect">
            <a:avLst/>
          </a:prstGeom>
        </p:spPr>
      </p:pic>
      <p:sp>
        <p:nvSpPr>
          <p:cNvPr id="55" name="Title 1"/>
          <p:cNvSpPr txBox="1">
            <a:spLocks/>
          </p:cNvSpPr>
          <p:nvPr/>
        </p:nvSpPr>
        <p:spPr bwMode="auto">
          <a:xfrm>
            <a:off x="3238500" y="3048000"/>
            <a:ext cx="3429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defTabSz="457200" rtl="0" eaLnBrk="0" fontAlgn="base" hangingPunct="0">
              <a:spcBef>
                <a:spcPct val="0"/>
              </a:spcBef>
              <a:spcAft>
                <a:spcPct val="0"/>
              </a:spcAft>
              <a:defRPr sz="4400" kern="1200">
                <a:solidFill>
                  <a:schemeClr val="tx1"/>
                </a:solidFill>
                <a:latin typeface="+mj-lt"/>
                <a:ea typeface="ＭＳ Ｐゴシック" pitchFamily="-123" charset="-128"/>
                <a:cs typeface="ＭＳ Ｐゴシック" pitchFamily="-123" charset="-128"/>
              </a:defRPr>
            </a:lvl1pPr>
            <a:lvl2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2pPr>
            <a:lvl3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3pPr>
            <a:lvl4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4pPr>
            <a:lvl5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5pPr>
            <a:lvl6pPr marL="4572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6pPr>
            <a:lvl7pPr marL="9144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7pPr>
            <a:lvl8pPr marL="13716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8pPr>
            <a:lvl9pPr marL="18288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9pPr>
          </a:lstStyle>
          <a:p>
            <a:r>
              <a:rPr lang="en-US" sz="2800" dirty="0" smtClean="0">
                <a:solidFill>
                  <a:schemeClr val="accent3">
                    <a:lumMod val="75000"/>
                  </a:schemeClr>
                </a:solidFill>
              </a:rPr>
              <a:t>App SEAR</a:t>
            </a:r>
            <a:endParaRPr lang="en-US" sz="2800" dirty="0">
              <a:solidFill>
                <a:schemeClr val="accent3">
                  <a:lumMod val="75000"/>
                </a:schemeClr>
              </a:solidFill>
            </a:endParaRPr>
          </a:p>
        </p:txBody>
      </p:sp>
      <p:sp>
        <p:nvSpPr>
          <p:cNvPr id="59" name="Title 1"/>
          <p:cNvSpPr txBox="1">
            <a:spLocks/>
          </p:cNvSpPr>
          <p:nvPr/>
        </p:nvSpPr>
        <p:spPr bwMode="auto">
          <a:xfrm>
            <a:off x="6213230" y="3048000"/>
            <a:ext cx="289266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defTabSz="457200" rtl="0" eaLnBrk="0" fontAlgn="base" hangingPunct="0">
              <a:spcBef>
                <a:spcPct val="0"/>
              </a:spcBef>
              <a:spcAft>
                <a:spcPct val="0"/>
              </a:spcAft>
              <a:defRPr sz="4400" kern="1200">
                <a:solidFill>
                  <a:schemeClr val="tx1"/>
                </a:solidFill>
                <a:latin typeface="+mj-lt"/>
                <a:ea typeface="ＭＳ Ｐゴシック" pitchFamily="-123" charset="-128"/>
                <a:cs typeface="ＭＳ Ｐゴシック" pitchFamily="-123" charset="-128"/>
              </a:defRPr>
            </a:lvl1pPr>
            <a:lvl2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2pPr>
            <a:lvl3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3pPr>
            <a:lvl4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4pPr>
            <a:lvl5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5pPr>
            <a:lvl6pPr marL="4572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6pPr>
            <a:lvl7pPr marL="9144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7pPr>
            <a:lvl8pPr marL="13716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8pPr>
            <a:lvl9pPr marL="18288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9pPr>
          </a:lstStyle>
          <a:p>
            <a:r>
              <a:rPr lang="en-US" sz="2800" dirty="0" smtClean="0">
                <a:solidFill>
                  <a:schemeClr val="accent3">
                    <a:lumMod val="75000"/>
                  </a:schemeClr>
                </a:solidFill>
              </a:rPr>
              <a:t>App Blacklight</a:t>
            </a:r>
            <a:endParaRPr lang="en-US" sz="2800" dirty="0">
              <a:solidFill>
                <a:schemeClr val="accent3">
                  <a:lumMod val="75000"/>
                </a:schemeClr>
              </a:solidFill>
            </a:endParaRPr>
          </a:p>
        </p:txBody>
      </p:sp>
      <p:pic>
        <p:nvPicPr>
          <p:cNvPr id="9" name="Picture 8" descr="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4123267"/>
            <a:ext cx="2580640" cy="904240"/>
          </a:xfrm>
          <a:prstGeom prst="rect">
            <a:avLst/>
          </a:prstGeom>
        </p:spPr>
      </p:pic>
      <p:sp>
        <p:nvSpPr>
          <p:cNvPr id="15" name="Slide Number Placeholder 14"/>
          <p:cNvSpPr>
            <a:spLocks noGrp="1"/>
          </p:cNvSpPr>
          <p:nvPr>
            <p:ph type="sldNum" sz="quarter" idx="12"/>
          </p:nvPr>
        </p:nvSpPr>
        <p:spPr/>
        <p:txBody>
          <a:bodyPr/>
          <a:lstStyle/>
          <a:p>
            <a:fld id="{4886E138-09BC-9543-9627-FED5F9E9ED81}" type="slidenum">
              <a:rPr lang="en-US" smtClean="0">
                <a:solidFill>
                  <a:prstClr val="black">
                    <a:tint val="75000"/>
                  </a:prstClr>
                </a:solidFill>
              </a:rPr>
              <a:pPr/>
              <a:t>43</a:t>
            </a:fld>
            <a:endParaRPr lang="en-US">
              <a:solidFill>
                <a:prstClr val="black">
                  <a:tint val="75000"/>
                </a:prstClr>
              </a:solidFill>
            </a:endParaRPr>
          </a:p>
        </p:txBody>
      </p:sp>
    </p:spTree>
    <p:extLst>
      <p:ext uri="{BB962C8B-B14F-4D97-AF65-F5344CB8AC3E}">
        <p14:creationId xmlns:p14="http://schemas.microsoft.com/office/powerpoint/2010/main" val="2737464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875" y="59270"/>
            <a:ext cx="3429000" cy="533400"/>
          </a:xfrm>
        </p:spPr>
        <p:txBody>
          <a:bodyPr>
            <a:noAutofit/>
          </a:bodyPr>
          <a:lstStyle/>
          <a:p>
            <a:r>
              <a:rPr lang="en-US" sz="2800" dirty="0" smtClean="0">
                <a:solidFill>
                  <a:schemeClr val="accent3">
                    <a:lumMod val="75000"/>
                  </a:schemeClr>
                </a:solidFill>
              </a:rPr>
              <a:t>HTRC Architecture</a:t>
            </a:r>
            <a:endParaRPr lang="en-US" sz="2800" dirty="0">
              <a:solidFill>
                <a:schemeClr val="accent3">
                  <a:lumMod val="75000"/>
                </a:schemeClr>
              </a:solidFill>
            </a:endParaRPr>
          </a:p>
        </p:txBody>
      </p:sp>
      <p:sp>
        <p:nvSpPr>
          <p:cNvPr id="4" name="Rectangle 3"/>
          <p:cNvSpPr/>
          <p:nvPr/>
        </p:nvSpPr>
        <p:spPr>
          <a:xfrm>
            <a:off x="3810001" y="3429000"/>
            <a:ext cx="3047999"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rgbClr val="000000"/>
                </a:solidFill>
              </a:rPr>
              <a:t>Data API access interface</a:t>
            </a:r>
          </a:p>
        </p:txBody>
      </p:sp>
      <p:sp>
        <p:nvSpPr>
          <p:cNvPr id="12" name="Rectangle 11"/>
          <p:cNvSpPr/>
          <p:nvPr/>
        </p:nvSpPr>
        <p:spPr>
          <a:xfrm>
            <a:off x="282213" y="685800"/>
            <a:ext cx="2393228" cy="9144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Portal A</a:t>
            </a:r>
            <a:r>
              <a:rPr lang="en-US" dirty="0" smtClean="0">
                <a:solidFill>
                  <a:srgbClr val="000000"/>
                </a:solidFill>
              </a:rPr>
              <a:t>ccess</a:t>
            </a:r>
          </a:p>
          <a:p>
            <a:pPr algn="ctr"/>
            <a:endParaRPr lang="en-US" dirty="0">
              <a:solidFill>
                <a:srgbClr val="000000"/>
              </a:solidFill>
            </a:endParaRPr>
          </a:p>
          <a:p>
            <a:pPr algn="ctr"/>
            <a:endParaRPr lang="en-US" dirty="0">
              <a:solidFill>
                <a:srgbClr val="000000"/>
              </a:solidFill>
            </a:endParaRPr>
          </a:p>
        </p:txBody>
      </p:sp>
      <p:sp>
        <p:nvSpPr>
          <p:cNvPr id="13" name="Oval 12"/>
          <p:cNvSpPr/>
          <p:nvPr/>
        </p:nvSpPr>
        <p:spPr>
          <a:xfrm>
            <a:off x="3927231" y="1388040"/>
            <a:ext cx="2286000" cy="1447800"/>
          </a:xfrm>
          <a:prstGeom prst="ellipse">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prstClr val="black"/>
                </a:solidFill>
              </a:rPr>
              <a:t>Direct programmatic access (by programs running on HTRC machines)</a:t>
            </a:r>
          </a:p>
        </p:txBody>
      </p:sp>
      <p:sp>
        <p:nvSpPr>
          <p:cNvPr id="14" name="Rectangle 13"/>
          <p:cNvSpPr/>
          <p:nvPr/>
        </p:nvSpPr>
        <p:spPr>
          <a:xfrm>
            <a:off x="649419" y="3048000"/>
            <a:ext cx="6208581" cy="3194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rgbClr val="000000"/>
                </a:solidFill>
              </a:rPr>
              <a:t>Security (OAuth2)</a:t>
            </a:r>
          </a:p>
        </p:txBody>
      </p:sp>
      <p:sp>
        <p:nvSpPr>
          <p:cNvPr id="17" name="Rectangle 16"/>
          <p:cNvSpPr/>
          <p:nvPr/>
        </p:nvSpPr>
        <p:spPr>
          <a:xfrm>
            <a:off x="3816897" y="3819418"/>
            <a:ext cx="4785235" cy="2567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rgbClr val="000000"/>
                </a:solidFill>
              </a:rPr>
              <a:t>Audit</a:t>
            </a:r>
            <a:r>
              <a:rPr lang="en-US" sz="2000" dirty="0">
                <a:solidFill>
                  <a:prstClr val="white"/>
                </a:solidFill>
              </a:rPr>
              <a:t> </a:t>
            </a:r>
          </a:p>
        </p:txBody>
      </p:sp>
      <p:sp>
        <p:nvSpPr>
          <p:cNvPr id="18" name="Rectangle 17"/>
          <p:cNvSpPr/>
          <p:nvPr/>
        </p:nvSpPr>
        <p:spPr>
          <a:xfrm>
            <a:off x="3809999" y="4191000"/>
            <a:ext cx="4792133" cy="14478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3" name="Rectangle 32"/>
          <p:cNvSpPr/>
          <p:nvPr/>
        </p:nvSpPr>
        <p:spPr>
          <a:xfrm>
            <a:off x="4038600" y="4800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4" name="Rectangle 33"/>
          <p:cNvSpPr/>
          <p:nvPr/>
        </p:nvSpPr>
        <p:spPr>
          <a:xfrm>
            <a:off x="4495800" y="5181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5" name="Rectangle 34"/>
          <p:cNvSpPr/>
          <p:nvPr/>
        </p:nvSpPr>
        <p:spPr>
          <a:xfrm>
            <a:off x="4953000" y="5181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6" name="Rectangle 35"/>
          <p:cNvSpPr/>
          <p:nvPr/>
        </p:nvSpPr>
        <p:spPr>
          <a:xfrm>
            <a:off x="4953000" y="4800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7" name="Rectangle 36"/>
          <p:cNvSpPr/>
          <p:nvPr/>
        </p:nvSpPr>
        <p:spPr>
          <a:xfrm>
            <a:off x="4495800" y="4800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8" name="Rectangle 37"/>
          <p:cNvSpPr/>
          <p:nvPr/>
        </p:nvSpPr>
        <p:spPr>
          <a:xfrm>
            <a:off x="4038600" y="5181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9" name="Rectangle 38"/>
          <p:cNvSpPr/>
          <p:nvPr/>
        </p:nvSpPr>
        <p:spPr>
          <a:xfrm>
            <a:off x="4343400" y="4419600"/>
            <a:ext cx="6858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40" name="Rectangle 39"/>
          <p:cNvSpPr/>
          <p:nvPr/>
        </p:nvSpPr>
        <p:spPr>
          <a:xfrm>
            <a:off x="7010400" y="4419600"/>
            <a:ext cx="6858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41" name="Rectangle 40"/>
          <p:cNvSpPr/>
          <p:nvPr/>
        </p:nvSpPr>
        <p:spPr>
          <a:xfrm>
            <a:off x="7010400" y="4953000"/>
            <a:ext cx="6858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42" name="Can 41"/>
          <p:cNvSpPr/>
          <p:nvPr/>
        </p:nvSpPr>
        <p:spPr>
          <a:xfrm>
            <a:off x="64770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3" name="Can 42"/>
          <p:cNvSpPr/>
          <p:nvPr/>
        </p:nvSpPr>
        <p:spPr>
          <a:xfrm>
            <a:off x="54864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4" name="Can 43"/>
          <p:cNvSpPr/>
          <p:nvPr/>
        </p:nvSpPr>
        <p:spPr>
          <a:xfrm>
            <a:off x="44958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5" name="Can 44"/>
          <p:cNvSpPr/>
          <p:nvPr/>
        </p:nvSpPr>
        <p:spPr>
          <a:xfrm>
            <a:off x="35052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6" name="Can 45"/>
          <p:cNvSpPr/>
          <p:nvPr/>
        </p:nvSpPr>
        <p:spPr>
          <a:xfrm>
            <a:off x="74676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TextBox 46"/>
          <p:cNvSpPr txBox="1"/>
          <p:nvPr/>
        </p:nvSpPr>
        <p:spPr>
          <a:xfrm>
            <a:off x="5334000" y="4267200"/>
            <a:ext cx="1295400" cy="738664"/>
          </a:xfrm>
          <a:prstGeom prst="rect">
            <a:avLst/>
          </a:prstGeom>
          <a:noFill/>
        </p:spPr>
        <p:txBody>
          <a:bodyPr wrap="square" rtlCol="0">
            <a:spAutoFit/>
          </a:bodyPr>
          <a:lstStyle/>
          <a:p>
            <a:r>
              <a:rPr lang="en-US" sz="1400" dirty="0">
                <a:solidFill>
                  <a:prstClr val="black"/>
                </a:solidFill>
              </a:rPr>
              <a:t>Cassandra cluster volume store</a:t>
            </a:r>
          </a:p>
        </p:txBody>
      </p:sp>
      <p:sp>
        <p:nvSpPr>
          <p:cNvPr id="48" name="TextBox 47"/>
          <p:cNvSpPr txBox="1"/>
          <p:nvPr/>
        </p:nvSpPr>
        <p:spPr>
          <a:xfrm>
            <a:off x="6096000" y="5105400"/>
            <a:ext cx="1295400" cy="307777"/>
          </a:xfrm>
          <a:prstGeom prst="rect">
            <a:avLst/>
          </a:prstGeom>
          <a:noFill/>
        </p:spPr>
        <p:txBody>
          <a:bodyPr wrap="square" rtlCol="0">
            <a:spAutoFit/>
          </a:bodyPr>
          <a:lstStyle/>
          <a:p>
            <a:r>
              <a:rPr lang="en-US" sz="1400" dirty="0">
                <a:solidFill>
                  <a:prstClr val="black"/>
                </a:solidFill>
              </a:rPr>
              <a:t>Solr index</a:t>
            </a:r>
          </a:p>
        </p:txBody>
      </p:sp>
      <p:grpSp>
        <p:nvGrpSpPr>
          <p:cNvPr id="19" name="Group 18"/>
          <p:cNvGrpSpPr/>
          <p:nvPr/>
        </p:nvGrpSpPr>
        <p:grpSpPr>
          <a:xfrm>
            <a:off x="685277" y="3733800"/>
            <a:ext cx="2971800" cy="1600200"/>
            <a:chOff x="-2689587" y="4838700"/>
            <a:chExt cx="2971800" cy="1600200"/>
          </a:xfrm>
        </p:grpSpPr>
        <p:sp>
          <p:nvSpPr>
            <p:cNvPr id="10" name="Rectangle 9"/>
            <p:cNvSpPr/>
            <p:nvPr/>
          </p:nvSpPr>
          <p:spPr>
            <a:xfrm>
              <a:off x="-2689587" y="4838700"/>
              <a:ext cx="2971800" cy="16002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7" name="Rectangle 6"/>
            <p:cNvSpPr/>
            <p:nvPr/>
          </p:nvSpPr>
          <p:spPr>
            <a:xfrm>
              <a:off x="-2472280" y="5219700"/>
              <a:ext cx="1180216"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smtClean="0">
                  <a:solidFill>
                    <a:srgbClr val="000000"/>
                  </a:solidFill>
                </a:rPr>
                <a:t>Algorithms</a:t>
              </a:r>
              <a:endParaRPr lang="en-US" sz="1100" dirty="0">
                <a:solidFill>
                  <a:srgbClr val="000000"/>
                </a:solidFill>
              </a:endParaRPr>
            </a:p>
          </p:txBody>
        </p:sp>
        <p:sp>
          <p:nvSpPr>
            <p:cNvPr id="8" name="Rectangle 7"/>
            <p:cNvSpPr/>
            <p:nvPr/>
          </p:nvSpPr>
          <p:spPr>
            <a:xfrm>
              <a:off x="-2472279" y="5829300"/>
              <a:ext cx="1180216"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solidFill>
                    <a:srgbClr val="000000"/>
                  </a:solidFill>
                </a:rPr>
                <a:t>Result Sets</a:t>
              </a:r>
              <a:endParaRPr lang="en-US" sz="1200" dirty="0">
                <a:solidFill>
                  <a:srgbClr val="000000"/>
                </a:solidFill>
              </a:endParaRPr>
            </a:p>
          </p:txBody>
        </p:sp>
        <p:sp>
          <p:nvSpPr>
            <p:cNvPr id="11" name="Rectangle 10"/>
            <p:cNvSpPr/>
            <p:nvPr/>
          </p:nvSpPr>
          <p:spPr>
            <a:xfrm>
              <a:off x="-1105797" y="5219700"/>
              <a:ext cx="123561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rgbClr val="000000"/>
                  </a:solidFill>
                </a:rPr>
                <a:t>Meandre </a:t>
              </a:r>
              <a:r>
                <a:rPr lang="en-US" sz="1200" dirty="0" smtClean="0">
                  <a:solidFill>
                    <a:srgbClr val="000000"/>
                  </a:solidFill>
                </a:rPr>
                <a:t>Workflows</a:t>
              </a:r>
              <a:endParaRPr lang="en-US" sz="1200" dirty="0">
                <a:solidFill>
                  <a:srgbClr val="000000"/>
                </a:solidFill>
              </a:endParaRPr>
            </a:p>
          </p:txBody>
        </p:sp>
        <p:sp>
          <p:nvSpPr>
            <p:cNvPr id="60" name="TextBox 59"/>
            <p:cNvSpPr txBox="1"/>
            <p:nvPr/>
          </p:nvSpPr>
          <p:spPr>
            <a:xfrm>
              <a:off x="-1896558" y="4898812"/>
              <a:ext cx="1370568" cy="307777"/>
            </a:xfrm>
            <a:prstGeom prst="rect">
              <a:avLst/>
            </a:prstGeom>
            <a:noFill/>
          </p:spPr>
          <p:txBody>
            <a:bodyPr wrap="none" rtlCol="0">
              <a:spAutoFit/>
            </a:bodyPr>
            <a:lstStyle/>
            <a:p>
              <a:r>
                <a:rPr lang="en-US" sz="1400" dirty="0" smtClean="0">
                  <a:solidFill>
                    <a:prstClr val="black"/>
                  </a:solidFill>
                </a:rPr>
                <a:t>Registry (WSO2)</a:t>
              </a:r>
              <a:endParaRPr lang="en-US" sz="1400" dirty="0">
                <a:solidFill>
                  <a:prstClr val="black"/>
                </a:solidFill>
              </a:endParaRPr>
            </a:p>
          </p:txBody>
        </p:sp>
      </p:grpSp>
      <p:sp>
        <p:nvSpPr>
          <p:cNvPr id="61" name="Rectangle 60"/>
          <p:cNvSpPr/>
          <p:nvPr/>
        </p:nvSpPr>
        <p:spPr>
          <a:xfrm>
            <a:off x="377481" y="5814646"/>
            <a:ext cx="2819400" cy="6858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Compute resources</a:t>
            </a:r>
          </a:p>
        </p:txBody>
      </p:sp>
      <p:sp>
        <p:nvSpPr>
          <p:cNvPr id="62" name="Rectangle 61"/>
          <p:cNvSpPr/>
          <p:nvPr/>
        </p:nvSpPr>
        <p:spPr>
          <a:xfrm>
            <a:off x="4572000" y="6096000"/>
            <a:ext cx="2819400" cy="457200"/>
          </a:xfrm>
          <a:prstGeom prst="rect">
            <a:avLst/>
          </a:prstGeom>
          <a:solidFill>
            <a:schemeClr val="accent3">
              <a:lumMod val="40000"/>
              <a:lumOff val="6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Storage resources</a:t>
            </a:r>
          </a:p>
        </p:txBody>
      </p:sp>
      <p:pic>
        <p:nvPicPr>
          <p:cNvPr id="63" name="Picture 62"/>
          <p:cNvPicPr>
            <a:picLocks noChangeAspect="1"/>
          </p:cNvPicPr>
          <p:nvPr/>
        </p:nvPicPr>
        <p:blipFill>
          <a:blip r:embed="rId3"/>
          <a:stretch>
            <a:fillRect/>
          </a:stretch>
        </p:blipFill>
        <p:spPr>
          <a:xfrm>
            <a:off x="4267200" y="152400"/>
            <a:ext cx="1295400" cy="863600"/>
          </a:xfrm>
          <a:prstGeom prst="rect">
            <a:avLst/>
          </a:prstGeom>
        </p:spPr>
      </p:pic>
      <p:grpSp>
        <p:nvGrpSpPr>
          <p:cNvPr id="5" name="Group 4"/>
          <p:cNvGrpSpPr/>
          <p:nvPr/>
        </p:nvGrpSpPr>
        <p:grpSpPr>
          <a:xfrm>
            <a:off x="282213" y="1769040"/>
            <a:ext cx="2393228" cy="1143000"/>
            <a:chOff x="732739" y="3200400"/>
            <a:chExt cx="2393228" cy="1143000"/>
          </a:xfrm>
        </p:grpSpPr>
        <p:sp>
          <p:nvSpPr>
            <p:cNvPr id="25" name="Rectangle 24"/>
            <p:cNvSpPr/>
            <p:nvPr/>
          </p:nvSpPr>
          <p:spPr>
            <a:xfrm>
              <a:off x="732739" y="3200400"/>
              <a:ext cx="2393228" cy="11430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6" name="TextBox 55"/>
            <p:cNvSpPr txBox="1"/>
            <p:nvPr/>
          </p:nvSpPr>
          <p:spPr>
            <a:xfrm>
              <a:off x="1567770" y="3235523"/>
              <a:ext cx="615938" cy="307777"/>
            </a:xfrm>
            <a:prstGeom prst="rect">
              <a:avLst/>
            </a:prstGeom>
            <a:noFill/>
          </p:spPr>
          <p:txBody>
            <a:bodyPr wrap="none" rtlCol="0">
              <a:spAutoFit/>
            </a:bodyPr>
            <a:lstStyle/>
            <a:p>
              <a:r>
                <a:rPr lang="en-US" sz="1400" dirty="0" smtClean="0">
                  <a:solidFill>
                    <a:prstClr val="black"/>
                  </a:solidFill>
                </a:rPr>
                <a:t>Agent</a:t>
              </a:r>
              <a:endParaRPr lang="en-US" sz="1400" dirty="0">
                <a:solidFill>
                  <a:prstClr val="black"/>
                </a:solidFill>
              </a:endParaRPr>
            </a:p>
          </p:txBody>
        </p:sp>
        <p:sp>
          <p:nvSpPr>
            <p:cNvPr id="16" name="Rectangle 15"/>
            <p:cNvSpPr/>
            <p:nvPr/>
          </p:nvSpPr>
          <p:spPr>
            <a:xfrm>
              <a:off x="828007" y="3619500"/>
              <a:ext cx="1047732" cy="4836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solidFill>
                    <a:srgbClr val="000000"/>
                  </a:solidFill>
                </a:rPr>
                <a:t>Job Submission</a:t>
              </a:r>
              <a:endParaRPr lang="en-US" sz="1200" dirty="0">
                <a:solidFill>
                  <a:srgbClr val="000000"/>
                </a:solidFill>
              </a:endParaRPr>
            </a:p>
          </p:txBody>
        </p:sp>
        <p:sp>
          <p:nvSpPr>
            <p:cNvPr id="57" name="Rectangle 56"/>
            <p:cNvSpPr/>
            <p:nvPr/>
          </p:nvSpPr>
          <p:spPr>
            <a:xfrm>
              <a:off x="1973673" y="3619500"/>
              <a:ext cx="1047732" cy="4836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solidFill>
                    <a:srgbClr val="000000"/>
                  </a:solidFill>
                </a:rPr>
                <a:t>Collection building</a:t>
              </a:r>
              <a:endParaRPr lang="en-US" sz="1200" dirty="0">
                <a:solidFill>
                  <a:srgbClr val="000000"/>
                </a:solidFill>
              </a:endParaRPr>
            </a:p>
          </p:txBody>
        </p:sp>
      </p:grpSp>
      <p:sp>
        <p:nvSpPr>
          <p:cNvPr id="58" name="Rectangle 57"/>
          <p:cNvSpPr/>
          <p:nvPr/>
        </p:nvSpPr>
        <p:spPr>
          <a:xfrm>
            <a:off x="2269067" y="4725888"/>
            <a:ext cx="1247927"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rgbClr val="000000"/>
                </a:solidFill>
              </a:rPr>
              <a:t>C</a:t>
            </a:r>
            <a:r>
              <a:rPr lang="en-US" sz="1200" dirty="0" smtClean="0">
                <a:solidFill>
                  <a:srgbClr val="000000"/>
                </a:solidFill>
              </a:rPr>
              <a:t>ollections</a:t>
            </a:r>
            <a:endParaRPr lang="en-US" sz="1200" dirty="0">
              <a:solidFill>
                <a:srgbClr val="000000"/>
              </a:solidFill>
            </a:endParaRPr>
          </a:p>
        </p:txBody>
      </p:sp>
      <p:sp>
        <p:nvSpPr>
          <p:cNvPr id="49" name="Rectangle 48"/>
          <p:cNvSpPr/>
          <p:nvPr/>
        </p:nvSpPr>
        <p:spPr>
          <a:xfrm>
            <a:off x="1035772" y="1219200"/>
            <a:ext cx="1555028"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rgbClr val="000000"/>
                </a:solidFill>
              </a:rPr>
              <a:t>Blacklight</a:t>
            </a:r>
          </a:p>
        </p:txBody>
      </p:sp>
      <p:sp>
        <p:nvSpPr>
          <p:cNvPr id="51" name="Rectangle 50"/>
          <p:cNvSpPr/>
          <p:nvPr/>
        </p:nvSpPr>
        <p:spPr>
          <a:xfrm>
            <a:off x="6934200" y="3429000"/>
            <a:ext cx="1667932"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solidFill>
                  <a:srgbClr val="000000"/>
                </a:solidFill>
              </a:rPr>
              <a:t>Solr Proxy</a:t>
            </a:r>
            <a:endParaRPr lang="en-US" sz="1600" dirty="0">
              <a:solidFill>
                <a:srgbClr val="000000"/>
              </a:solidFill>
            </a:endParaRPr>
          </a:p>
        </p:txBody>
      </p:sp>
      <p:sp>
        <p:nvSpPr>
          <p:cNvPr id="3" name="Rounded Rectangular Callout 2"/>
          <p:cNvSpPr/>
          <p:nvPr/>
        </p:nvSpPr>
        <p:spPr>
          <a:xfrm rot="5400000">
            <a:off x="3754317" y="-580615"/>
            <a:ext cx="4207928" cy="5487701"/>
          </a:xfrm>
          <a:prstGeom prst="wedgeRoundRectCallout">
            <a:avLst>
              <a:gd name="adj1" fmla="val -16654"/>
              <a:gd name="adj2" fmla="val 68759"/>
              <a:gd name="adj3" fmla="val 16667"/>
            </a:avLst>
          </a:prstGeom>
          <a:solidFill>
            <a:schemeClr val="bg1"/>
          </a:solid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Title 1"/>
          <p:cNvSpPr txBox="1">
            <a:spLocks/>
          </p:cNvSpPr>
          <p:nvPr/>
        </p:nvSpPr>
        <p:spPr bwMode="auto">
          <a:xfrm>
            <a:off x="3987800" y="152400"/>
            <a:ext cx="3429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defTabSz="457200" rtl="0" eaLnBrk="0" fontAlgn="base" hangingPunct="0">
              <a:spcBef>
                <a:spcPct val="0"/>
              </a:spcBef>
              <a:spcAft>
                <a:spcPct val="0"/>
              </a:spcAft>
              <a:defRPr sz="4400" kern="1200">
                <a:solidFill>
                  <a:schemeClr val="tx1"/>
                </a:solidFill>
                <a:latin typeface="+mj-lt"/>
                <a:ea typeface="ＭＳ Ｐゴシック" pitchFamily="-123" charset="-128"/>
                <a:cs typeface="ＭＳ Ｐゴシック" pitchFamily="-123" charset="-128"/>
              </a:defRPr>
            </a:lvl1pPr>
            <a:lvl2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2pPr>
            <a:lvl3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3pPr>
            <a:lvl4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4pPr>
            <a:lvl5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5pPr>
            <a:lvl6pPr marL="4572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6pPr>
            <a:lvl7pPr marL="9144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7pPr>
            <a:lvl8pPr marL="13716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8pPr>
            <a:lvl9pPr marL="18288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9pPr>
          </a:lstStyle>
          <a:p>
            <a:r>
              <a:rPr lang="en-US" sz="2800" dirty="0" smtClean="0">
                <a:solidFill>
                  <a:schemeClr val="accent3">
                    <a:lumMod val="75000"/>
                  </a:schemeClr>
                </a:solidFill>
              </a:rPr>
              <a:t>Agent</a:t>
            </a:r>
            <a:endParaRPr lang="en-US" sz="2800" dirty="0">
              <a:solidFill>
                <a:schemeClr val="accent3">
                  <a:lumMod val="75000"/>
                </a:schemeClr>
              </a:solidFill>
            </a:endParaRPr>
          </a:p>
        </p:txBody>
      </p:sp>
      <p:grpSp>
        <p:nvGrpSpPr>
          <p:cNvPr id="59" name="Group 58"/>
          <p:cNvGrpSpPr/>
          <p:nvPr/>
        </p:nvGrpSpPr>
        <p:grpSpPr>
          <a:xfrm>
            <a:off x="3657076" y="732770"/>
            <a:ext cx="4039123" cy="2315230"/>
            <a:chOff x="732739" y="3200400"/>
            <a:chExt cx="2393228" cy="1143000"/>
          </a:xfrm>
        </p:grpSpPr>
        <p:sp>
          <p:nvSpPr>
            <p:cNvPr id="64" name="Rectangle 63"/>
            <p:cNvSpPr/>
            <p:nvPr/>
          </p:nvSpPr>
          <p:spPr>
            <a:xfrm>
              <a:off x="732739" y="3200400"/>
              <a:ext cx="2393228" cy="11430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65" name="TextBox 64"/>
            <p:cNvSpPr txBox="1"/>
            <p:nvPr/>
          </p:nvSpPr>
          <p:spPr>
            <a:xfrm>
              <a:off x="1407242" y="3235523"/>
              <a:ext cx="1135199" cy="227918"/>
            </a:xfrm>
            <a:prstGeom prst="rect">
              <a:avLst/>
            </a:prstGeom>
            <a:noFill/>
          </p:spPr>
          <p:txBody>
            <a:bodyPr wrap="none" rtlCol="0">
              <a:spAutoFit/>
            </a:bodyPr>
            <a:lstStyle/>
            <a:p>
              <a:r>
                <a:rPr lang="en-US" dirty="0" smtClean="0">
                  <a:solidFill>
                    <a:prstClr val="black"/>
                  </a:solidFill>
                </a:rPr>
                <a:t>HTRC Agent</a:t>
              </a:r>
              <a:endParaRPr lang="en-US" dirty="0">
                <a:solidFill>
                  <a:prstClr val="black"/>
                </a:solidFill>
              </a:endParaRPr>
            </a:p>
          </p:txBody>
        </p:sp>
        <p:sp>
          <p:nvSpPr>
            <p:cNvPr id="66" name="Rectangle 65"/>
            <p:cNvSpPr/>
            <p:nvPr/>
          </p:nvSpPr>
          <p:spPr>
            <a:xfrm>
              <a:off x="828007" y="3619500"/>
              <a:ext cx="1047732" cy="4836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smtClean="0">
                  <a:solidFill>
                    <a:srgbClr val="000000"/>
                  </a:solidFill>
                </a:rPr>
                <a:t>Job </a:t>
              </a:r>
            </a:p>
            <a:p>
              <a:pPr algn="ctr"/>
              <a:r>
                <a:rPr lang="en-US" sz="2000" smtClean="0">
                  <a:solidFill>
                    <a:srgbClr val="000000"/>
                  </a:solidFill>
                </a:rPr>
                <a:t>Submission</a:t>
              </a:r>
              <a:endParaRPr lang="en-US" sz="2000" dirty="0">
                <a:solidFill>
                  <a:srgbClr val="000000"/>
                </a:solidFill>
              </a:endParaRPr>
            </a:p>
          </p:txBody>
        </p:sp>
        <p:sp>
          <p:nvSpPr>
            <p:cNvPr id="67" name="Rectangle 66"/>
            <p:cNvSpPr/>
            <p:nvPr/>
          </p:nvSpPr>
          <p:spPr>
            <a:xfrm>
              <a:off x="1973673" y="3619500"/>
              <a:ext cx="1047732" cy="4836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solidFill>
                    <a:srgbClr val="000000"/>
                  </a:solidFill>
                </a:rPr>
                <a:t>Collection building</a:t>
              </a:r>
              <a:endParaRPr lang="en-US" sz="2000" dirty="0">
                <a:solidFill>
                  <a:srgbClr val="000000"/>
                </a:solidFill>
              </a:endParaRPr>
            </a:p>
          </p:txBody>
        </p:sp>
      </p:grpSp>
      <p:sp>
        <p:nvSpPr>
          <p:cNvPr id="6" name="Slide Number Placeholder 5"/>
          <p:cNvSpPr>
            <a:spLocks noGrp="1"/>
          </p:cNvSpPr>
          <p:nvPr>
            <p:ph type="sldNum" sz="quarter" idx="12"/>
          </p:nvPr>
        </p:nvSpPr>
        <p:spPr/>
        <p:txBody>
          <a:bodyPr/>
          <a:lstStyle/>
          <a:p>
            <a:fld id="{4886E138-09BC-9543-9627-FED5F9E9ED81}" type="slidenum">
              <a:rPr lang="en-US" smtClean="0">
                <a:solidFill>
                  <a:prstClr val="black">
                    <a:tint val="75000"/>
                  </a:prstClr>
                </a:solidFill>
              </a:rPr>
              <a:pPr/>
              <a:t>44</a:t>
            </a:fld>
            <a:endParaRPr lang="en-US">
              <a:solidFill>
                <a:prstClr val="black">
                  <a:tint val="75000"/>
                </a:prstClr>
              </a:solidFill>
            </a:endParaRPr>
          </a:p>
        </p:txBody>
      </p:sp>
    </p:spTree>
    <p:extLst>
      <p:ext uri="{BB962C8B-B14F-4D97-AF65-F5344CB8AC3E}">
        <p14:creationId xmlns:p14="http://schemas.microsoft.com/office/powerpoint/2010/main" val="39634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875" y="59270"/>
            <a:ext cx="3429000" cy="533400"/>
          </a:xfrm>
        </p:spPr>
        <p:txBody>
          <a:bodyPr>
            <a:noAutofit/>
          </a:bodyPr>
          <a:lstStyle/>
          <a:p>
            <a:r>
              <a:rPr lang="en-US" sz="2800" dirty="0" smtClean="0">
                <a:solidFill>
                  <a:schemeClr val="accent3">
                    <a:lumMod val="75000"/>
                  </a:schemeClr>
                </a:solidFill>
              </a:rPr>
              <a:t>HTRC Architecture</a:t>
            </a:r>
            <a:endParaRPr lang="en-US" sz="2800" dirty="0">
              <a:solidFill>
                <a:schemeClr val="accent3">
                  <a:lumMod val="75000"/>
                </a:schemeClr>
              </a:solidFill>
            </a:endParaRPr>
          </a:p>
        </p:txBody>
      </p:sp>
      <p:sp>
        <p:nvSpPr>
          <p:cNvPr id="4" name="Rectangle 3"/>
          <p:cNvSpPr/>
          <p:nvPr/>
        </p:nvSpPr>
        <p:spPr>
          <a:xfrm>
            <a:off x="3810001" y="3429000"/>
            <a:ext cx="3047999"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rgbClr val="000000"/>
                </a:solidFill>
              </a:rPr>
              <a:t>Data API access interface</a:t>
            </a:r>
          </a:p>
        </p:txBody>
      </p:sp>
      <p:sp>
        <p:nvSpPr>
          <p:cNvPr id="12" name="Rectangle 11"/>
          <p:cNvSpPr/>
          <p:nvPr/>
        </p:nvSpPr>
        <p:spPr>
          <a:xfrm>
            <a:off x="282213" y="685800"/>
            <a:ext cx="2393228" cy="9144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Portal A</a:t>
            </a:r>
            <a:r>
              <a:rPr lang="en-US" dirty="0" smtClean="0">
                <a:solidFill>
                  <a:srgbClr val="000000"/>
                </a:solidFill>
              </a:rPr>
              <a:t>ccess</a:t>
            </a:r>
          </a:p>
          <a:p>
            <a:pPr algn="ctr"/>
            <a:endParaRPr lang="en-US" dirty="0">
              <a:solidFill>
                <a:srgbClr val="000000"/>
              </a:solidFill>
            </a:endParaRPr>
          </a:p>
          <a:p>
            <a:pPr algn="ctr"/>
            <a:endParaRPr lang="en-US" dirty="0">
              <a:solidFill>
                <a:srgbClr val="000000"/>
              </a:solidFill>
            </a:endParaRPr>
          </a:p>
        </p:txBody>
      </p:sp>
      <p:sp>
        <p:nvSpPr>
          <p:cNvPr id="13" name="Oval 12"/>
          <p:cNvSpPr/>
          <p:nvPr/>
        </p:nvSpPr>
        <p:spPr>
          <a:xfrm>
            <a:off x="3927231" y="1388040"/>
            <a:ext cx="2286000" cy="1447800"/>
          </a:xfrm>
          <a:prstGeom prst="ellipse">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prstClr val="black"/>
                </a:solidFill>
              </a:rPr>
              <a:t>Direct programmatic access (by programs running on HTRC machines)</a:t>
            </a:r>
          </a:p>
        </p:txBody>
      </p:sp>
      <p:sp>
        <p:nvSpPr>
          <p:cNvPr id="14" name="Rectangle 13"/>
          <p:cNvSpPr/>
          <p:nvPr/>
        </p:nvSpPr>
        <p:spPr>
          <a:xfrm>
            <a:off x="649419" y="3048000"/>
            <a:ext cx="6208581" cy="3194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rgbClr val="000000"/>
                </a:solidFill>
              </a:rPr>
              <a:t>Security (OAuth2)</a:t>
            </a:r>
          </a:p>
        </p:txBody>
      </p:sp>
      <p:sp>
        <p:nvSpPr>
          <p:cNvPr id="17" name="Rectangle 16"/>
          <p:cNvSpPr/>
          <p:nvPr/>
        </p:nvSpPr>
        <p:spPr>
          <a:xfrm>
            <a:off x="3816897" y="3819418"/>
            <a:ext cx="4785235" cy="2567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rgbClr val="000000"/>
                </a:solidFill>
              </a:rPr>
              <a:t>Audit</a:t>
            </a:r>
            <a:r>
              <a:rPr lang="en-US" sz="2000" dirty="0">
                <a:solidFill>
                  <a:prstClr val="white"/>
                </a:solidFill>
              </a:rPr>
              <a:t> </a:t>
            </a:r>
          </a:p>
        </p:txBody>
      </p:sp>
      <p:sp>
        <p:nvSpPr>
          <p:cNvPr id="18" name="Rectangle 17"/>
          <p:cNvSpPr/>
          <p:nvPr/>
        </p:nvSpPr>
        <p:spPr>
          <a:xfrm>
            <a:off x="3809999" y="4191000"/>
            <a:ext cx="4792133" cy="14478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3" name="Rectangle 32"/>
          <p:cNvSpPr/>
          <p:nvPr/>
        </p:nvSpPr>
        <p:spPr>
          <a:xfrm>
            <a:off x="4038600" y="4800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4" name="Rectangle 33"/>
          <p:cNvSpPr/>
          <p:nvPr/>
        </p:nvSpPr>
        <p:spPr>
          <a:xfrm>
            <a:off x="4495800" y="5181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5" name="Rectangle 34"/>
          <p:cNvSpPr/>
          <p:nvPr/>
        </p:nvSpPr>
        <p:spPr>
          <a:xfrm>
            <a:off x="4953000" y="5181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6" name="Rectangle 35"/>
          <p:cNvSpPr/>
          <p:nvPr/>
        </p:nvSpPr>
        <p:spPr>
          <a:xfrm>
            <a:off x="4953000" y="4800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7" name="Rectangle 36"/>
          <p:cNvSpPr/>
          <p:nvPr/>
        </p:nvSpPr>
        <p:spPr>
          <a:xfrm>
            <a:off x="4495800" y="4800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8" name="Rectangle 37"/>
          <p:cNvSpPr/>
          <p:nvPr/>
        </p:nvSpPr>
        <p:spPr>
          <a:xfrm>
            <a:off x="4038600" y="5181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9" name="Rectangle 38"/>
          <p:cNvSpPr/>
          <p:nvPr/>
        </p:nvSpPr>
        <p:spPr>
          <a:xfrm>
            <a:off x="4343400" y="4419600"/>
            <a:ext cx="6858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40" name="Rectangle 39"/>
          <p:cNvSpPr/>
          <p:nvPr/>
        </p:nvSpPr>
        <p:spPr>
          <a:xfrm>
            <a:off x="7010400" y="4419600"/>
            <a:ext cx="6858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41" name="Rectangle 40"/>
          <p:cNvSpPr/>
          <p:nvPr/>
        </p:nvSpPr>
        <p:spPr>
          <a:xfrm>
            <a:off x="7010400" y="4953000"/>
            <a:ext cx="6858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42" name="Can 41"/>
          <p:cNvSpPr/>
          <p:nvPr/>
        </p:nvSpPr>
        <p:spPr>
          <a:xfrm>
            <a:off x="64770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3" name="Can 42"/>
          <p:cNvSpPr/>
          <p:nvPr/>
        </p:nvSpPr>
        <p:spPr>
          <a:xfrm>
            <a:off x="54864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4" name="Can 43"/>
          <p:cNvSpPr/>
          <p:nvPr/>
        </p:nvSpPr>
        <p:spPr>
          <a:xfrm>
            <a:off x="44958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5" name="Can 44"/>
          <p:cNvSpPr/>
          <p:nvPr/>
        </p:nvSpPr>
        <p:spPr>
          <a:xfrm>
            <a:off x="35052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6" name="Can 45"/>
          <p:cNvSpPr/>
          <p:nvPr/>
        </p:nvSpPr>
        <p:spPr>
          <a:xfrm>
            <a:off x="74676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TextBox 46"/>
          <p:cNvSpPr txBox="1"/>
          <p:nvPr/>
        </p:nvSpPr>
        <p:spPr>
          <a:xfrm>
            <a:off x="5334000" y="4267200"/>
            <a:ext cx="1295400" cy="738664"/>
          </a:xfrm>
          <a:prstGeom prst="rect">
            <a:avLst/>
          </a:prstGeom>
          <a:noFill/>
        </p:spPr>
        <p:txBody>
          <a:bodyPr wrap="square" rtlCol="0">
            <a:spAutoFit/>
          </a:bodyPr>
          <a:lstStyle/>
          <a:p>
            <a:r>
              <a:rPr lang="en-US" sz="1400" dirty="0">
                <a:solidFill>
                  <a:prstClr val="black"/>
                </a:solidFill>
              </a:rPr>
              <a:t>Cassandra cluster volume store</a:t>
            </a:r>
          </a:p>
        </p:txBody>
      </p:sp>
      <p:sp>
        <p:nvSpPr>
          <p:cNvPr id="48" name="TextBox 47"/>
          <p:cNvSpPr txBox="1"/>
          <p:nvPr/>
        </p:nvSpPr>
        <p:spPr>
          <a:xfrm>
            <a:off x="6096000" y="5105400"/>
            <a:ext cx="1295400" cy="307777"/>
          </a:xfrm>
          <a:prstGeom prst="rect">
            <a:avLst/>
          </a:prstGeom>
          <a:noFill/>
        </p:spPr>
        <p:txBody>
          <a:bodyPr wrap="square" rtlCol="0">
            <a:spAutoFit/>
          </a:bodyPr>
          <a:lstStyle/>
          <a:p>
            <a:r>
              <a:rPr lang="en-US" sz="1400" dirty="0">
                <a:solidFill>
                  <a:prstClr val="black"/>
                </a:solidFill>
              </a:rPr>
              <a:t>Solr index</a:t>
            </a:r>
          </a:p>
        </p:txBody>
      </p:sp>
      <p:grpSp>
        <p:nvGrpSpPr>
          <p:cNvPr id="19" name="Group 18"/>
          <p:cNvGrpSpPr/>
          <p:nvPr/>
        </p:nvGrpSpPr>
        <p:grpSpPr>
          <a:xfrm>
            <a:off x="685277" y="3733800"/>
            <a:ext cx="2971800" cy="1600200"/>
            <a:chOff x="-2689587" y="4838700"/>
            <a:chExt cx="2971800" cy="1600200"/>
          </a:xfrm>
        </p:grpSpPr>
        <p:sp>
          <p:nvSpPr>
            <p:cNvPr id="10" name="Rectangle 9"/>
            <p:cNvSpPr/>
            <p:nvPr/>
          </p:nvSpPr>
          <p:spPr>
            <a:xfrm>
              <a:off x="-2689587" y="4838700"/>
              <a:ext cx="2971800" cy="16002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7" name="Rectangle 6"/>
            <p:cNvSpPr/>
            <p:nvPr/>
          </p:nvSpPr>
          <p:spPr>
            <a:xfrm>
              <a:off x="-2472280" y="5219700"/>
              <a:ext cx="1180216"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smtClean="0">
                  <a:solidFill>
                    <a:srgbClr val="000000"/>
                  </a:solidFill>
                </a:rPr>
                <a:t>Algorithms</a:t>
              </a:r>
              <a:endParaRPr lang="en-US" sz="1100" dirty="0">
                <a:solidFill>
                  <a:srgbClr val="000000"/>
                </a:solidFill>
              </a:endParaRPr>
            </a:p>
          </p:txBody>
        </p:sp>
        <p:sp>
          <p:nvSpPr>
            <p:cNvPr id="8" name="Rectangle 7"/>
            <p:cNvSpPr/>
            <p:nvPr/>
          </p:nvSpPr>
          <p:spPr>
            <a:xfrm>
              <a:off x="-2472279" y="5829300"/>
              <a:ext cx="1180216"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solidFill>
                    <a:srgbClr val="000000"/>
                  </a:solidFill>
                </a:rPr>
                <a:t>Result Sets</a:t>
              </a:r>
              <a:endParaRPr lang="en-US" sz="1200" dirty="0">
                <a:solidFill>
                  <a:srgbClr val="000000"/>
                </a:solidFill>
              </a:endParaRPr>
            </a:p>
          </p:txBody>
        </p:sp>
        <p:sp>
          <p:nvSpPr>
            <p:cNvPr id="11" name="Rectangle 10"/>
            <p:cNvSpPr/>
            <p:nvPr/>
          </p:nvSpPr>
          <p:spPr>
            <a:xfrm>
              <a:off x="-1105797" y="5219700"/>
              <a:ext cx="123561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rgbClr val="000000"/>
                  </a:solidFill>
                </a:rPr>
                <a:t>Meandre </a:t>
              </a:r>
              <a:r>
                <a:rPr lang="en-US" sz="1200" dirty="0" smtClean="0">
                  <a:solidFill>
                    <a:srgbClr val="000000"/>
                  </a:solidFill>
                </a:rPr>
                <a:t>Workflows</a:t>
              </a:r>
              <a:endParaRPr lang="en-US" sz="1200" dirty="0">
                <a:solidFill>
                  <a:srgbClr val="000000"/>
                </a:solidFill>
              </a:endParaRPr>
            </a:p>
          </p:txBody>
        </p:sp>
        <p:sp>
          <p:nvSpPr>
            <p:cNvPr id="60" name="TextBox 59"/>
            <p:cNvSpPr txBox="1"/>
            <p:nvPr/>
          </p:nvSpPr>
          <p:spPr>
            <a:xfrm>
              <a:off x="-1896558" y="4898812"/>
              <a:ext cx="1370568" cy="307777"/>
            </a:xfrm>
            <a:prstGeom prst="rect">
              <a:avLst/>
            </a:prstGeom>
            <a:noFill/>
          </p:spPr>
          <p:txBody>
            <a:bodyPr wrap="none" rtlCol="0">
              <a:spAutoFit/>
            </a:bodyPr>
            <a:lstStyle/>
            <a:p>
              <a:r>
                <a:rPr lang="en-US" sz="1400" dirty="0" smtClean="0">
                  <a:solidFill>
                    <a:prstClr val="black"/>
                  </a:solidFill>
                </a:rPr>
                <a:t>Registry (WSO2)</a:t>
              </a:r>
              <a:endParaRPr lang="en-US" sz="1400" dirty="0">
                <a:solidFill>
                  <a:prstClr val="black"/>
                </a:solidFill>
              </a:endParaRPr>
            </a:p>
          </p:txBody>
        </p:sp>
      </p:grpSp>
      <p:sp>
        <p:nvSpPr>
          <p:cNvPr id="61" name="Rectangle 60"/>
          <p:cNvSpPr/>
          <p:nvPr/>
        </p:nvSpPr>
        <p:spPr>
          <a:xfrm>
            <a:off x="377481" y="5814646"/>
            <a:ext cx="2819400" cy="6858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Compute resources</a:t>
            </a:r>
          </a:p>
        </p:txBody>
      </p:sp>
      <p:sp>
        <p:nvSpPr>
          <p:cNvPr id="62" name="Rectangle 61"/>
          <p:cNvSpPr/>
          <p:nvPr/>
        </p:nvSpPr>
        <p:spPr>
          <a:xfrm>
            <a:off x="4572000" y="6096000"/>
            <a:ext cx="2819400" cy="457200"/>
          </a:xfrm>
          <a:prstGeom prst="rect">
            <a:avLst/>
          </a:prstGeom>
          <a:solidFill>
            <a:schemeClr val="accent3">
              <a:lumMod val="40000"/>
              <a:lumOff val="6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Storage resources</a:t>
            </a:r>
          </a:p>
        </p:txBody>
      </p:sp>
      <p:pic>
        <p:nvPicPr>
          <p:cNvPr id="63" name="Picture 62"/>
          <p:cNvPicPr>
            <a:picLocks noChangeAspect="1"/>
          </p:cNvPicPr>
          <p:nvPr/>
        </p:nvPicPr>
        <p:blipFill>
          <a:blip r:embed="rId3"/>
          <a:stretch>
            <a:fillRect/>
          </a:stretch>
        </p:blipFill>
        <p:spPr>
          <a:xfrm>
            <a:off x="4267200" y="152400"/>
            <a:ext cx="1295400" cy="863600"/>
          </a:xfrm>
          <a:prstGeom prst="rect">
            <a:avLst/>
          </a:prstGeom>
        </p:spPr>
      </p:pic>
      <p:grpSp>
        <p:nvGrpSpPr>
          <p:cNvPr id="5" name="Group 4"/>
          <p:cNvGrpSpPr/>
          <p:nvPr/>
        </p:nvGrpSpPr>
        <p:grpSpPr>
          <a:xfrm>
            <a:off x="282213" y="1769040"/>
            <a:ext cx="2393228" cy="1143000"/>
            <a:chOff x="732739" y="3200400"/>
            <a:chExt cx="2393228" cy="1143000"/>
          </a:xfrm>
        </p:grpSpPr>
        <p:sp>
          <p:nvSpPr>
            <p:cNvPr id="25" name="Rectangle 24"/>
            <p:cNvSpPr/>
            <p:nvPr/>
          </p:nvSpPr>
          <p:spPr>
            <a:xfrm>
              <a:off x="732739" y="3200400"/>
              <a:ext cx="2393228" cy="11430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6" name="TextBox 55"/>
            <p:cNvSpPr txBox="1"/>
            <p:nvPr/>
          </p:nvSpPr>
          <p:spPr>
            <a:xfrm>
              <a:off x="1567770" y="3235523"/>
              <a:ext cx="615938" cy="307777"/>
            </a:xfrm>
            <a:prstGeom prst="rect">
              <a:avLst/>
            </a:prstGeom>
            <a:noFill/>
          </p:spPr>
          <p:txBody>
            <a:bodyPr wrap="none" rtlCol="0">
              <a:spAutoFit/>
            </a:bodyPr>
            <a:lstStyle/>
            <a:p>
              <a:r>
                <a:rPr lang="en-US" sz="1400" dirty="0" smtClean="0">
                  <a:solidFill>
                    <a:prstClr val="black"/>
                  </a:solidFill>
                </a:rPr>
                <a:t>Agent</a:t>
              </a:r>
              <a:endParaRPr lang="en-US" sz="1400" dirty="0">
                <a:solidFill>
                  <a:prstClr val="black"/>
                </a:solidFill>
              </a:endParaRPr>
            </a:p>
          </p:txBody>
        </p:sp>
        <p:sp>
          <p:nvSpPr>
            <p:cNvPr id="16" name="Rectangle 15"/>
            <p:cNvSpPr/>
            <p:nvPr/>
          </p:nvSpPr>
          <p:spPr>
            <a:xfrm>
              <a:off x="828007" y="3619500"/>
              <a:ext cx="1047732" cy="4836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solidFill>
                    <a:srgbClr val="000000"/>
                  </a:solidFill>
                </a:rPr>
                <a:t>Job Submission</a:t>
              </a:r>
              <a:endParaRPr lang="en-US" sz="1200" dirty="0">
                <a:solidFill>
                  <a:srgbClr val="000000"/>
                </a:solidFill>
              </a:endParaRPr>
            </a:p>
          </p:txBody>
        </p:sp>
        <p:sp>
          <p:nvSpPr>
            <p:cNvPr id="57" name="Rectangle 56"/>
            <p:cNvSpPr/>
            <p:nvPr/>
          </p:nvSpPr>
          <p:spPr>
            <a:xfrm>
              <a:off x="1973673" y="3619500"/>
              <a:ext cx="1047732" cy="4836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solidFill>
                    <a:srgbClr val="000000"/>
                  </a:solidFill>
                </a:rPr>
                <a:t>Collection building</a:t>
              </a:r>
              <a:endParaRPr lang="en-US" sz="1200" dirty="0">
                <a:solidFill>
                  <a:srgbClr val="000000"/>
                </a:solidFill>
              </a:endParaRPr>
            </a:p>
          </p:txBody>
        </p:sp>
      </p:grpSp>
      <p:sp>
        <p:nvSpPr>
          <p:cNvPr id="58" name="Rectangle 57"/>
          <p:cNvSpPr/>
          <p:nvPr/>
        </p:nvSpPr>
        <p:spPr>
          <a:xfrm>
            <a:off x="2269067" y="4725888"/>
            <a:ext cx="1247927"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rgbClr val="000000"/>
                </a:solidFill>
              </a:rPr>
              <a:t>C</a:t>
            </a:r>
            <a:r>
              <a:rPr lang="en-US" sz="1200" dirty="0" smtClean="0">
                <a:solidFill>
                  <a:srgbClr val="000000"/>
                </a:solidFill>
              </a:rPr>
              <a:t>ollections</a:t>
            </a:r>
            <a:endParaRPr lang="en-US" sz="1200" dirty="0">
              <a:solidFill>
                <a:srgbClr val="000000"/>
              </a:solidFill>
            </a:endParaRPr>
          </a:p>
        </p:txBody>
      </p:sp>
      <p:sp>
        <p:nvSpPr>
          <p:cNvPr id="49" name="Rectangle 48"/>
          <p:cNvSpPr/>
          <p:nvPr/>
        </p:nvSpPr>
        <p:spPr>
          <a:xfrm>
            <a:off x="1035772" y="1219200"/>
            <a:ext cx="1555028"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rgbClr val="000000"/>
                </a:solidFill>
              </a:rPr>
              <a:t>Blacklight</a:t>
            </a:r>
          </a:p>
        </p:txBody>
      </p:sp>
      <p:sp>
        <p:nvSpPr>
          <p:cNvPr id="51" name="Rectangle 50"/>
          <p:cNvSpPr/>
          <p:nvPr/>
        </p:nvSpPr>
        <p:spPr>
          <a:xfrm>
            <a:off x="6934200" y="3429000"/>
            <a:ext cx="1667932"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solidFill>
                  <a:srgbClr val="000000"/>
                </a:solidFill>
              </a:rPr>
              <a:t>Solr Proxy</a:t>
            </a:r>
            <a:endParaRPr lang="en-US" sz="1600" dirty="0">
              <a:solidFill>
                <a:srgbClr val="000000"/>
              </a:solidFill>
            </a:endParaRPr>
          </a:p>
        </p:txBody>
      </p:sp>
      <p:sp>
        <p:nvSpPr>
          <p:cNvPr id="3" name="Rounded Rectangular Callout 2"/>
          <p:cNvSpPr/>
          <p:nvPr/>
        </p:nvSpPr>
        <p:spPr>
          <a:xfrm rot="5400000">
            <a:off x="3648484" y="-474782"/>
            <a:ext cx="4588928" cy="5657036"/>
          </a:xfrm>
          <a:prstGeom prst="wedgeRoundRectCallout">
            <a:avLst>
              <a:gd name="adj1" fmla="val 29729"/>
              <a:gd name="adj2" fmla="val 66570"/>
              <a:gd name="adj3" fmla="val 16667"/>
            </a:avLst>
          </a:prstGeom>
          <a:solidFill>
            <a:schemeClr val="bg1"/>
          </a:solid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endParaRPr lang="en-US" dirty="0"/>
          </a:p>
        </p:txBody>
      </p:sp>
      <p:sp>
        <p:nvSpPr>
          <p:cNvPr id="50" name="Title 1"/>
          <p:cNvSpPr txBox="1">
            <a:spLocks/>
          </p:cNvSpPr>
          <p:nvPr/>
        </p:nvSpPr>
        <p:spPr bwMode="auto">
          <a:xfrm>
            <a:off x="3987800" y="152400"/>
            <a:ext cx="3429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defTabSz="457200" rtl="0" eaLnBrk="0" fontAlgn="base" hangingPunct="0">
              <a:spcBef>
                <a:spcPct val="0"/>
              </a:spcBef>
              <a:spcAft>
                <a:spcPct val="0"/>
              </a:spcAft>
              <a:defRPr sz="4400" kern="1200">
                <a:solidFill>
                  <a:schemeClr val="tx1"/>
                </a:solidFill>
                <a:latin typeface="+mj-lt"/>
                <a:ea typeface="ＭＳ Ｐゴシック" pitchFamily="-123" charset="-128"/>
                <a:cs typeface="ＭＳ Ｐゴシック" pitchFamily="-123" charset="-128"/>
              </a:defRPr>
            </a:lvl1pPr>
            <a:lvl2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2pPr>
            <a:lvl3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3pPr>
            <a:lvl4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4pPr>
            <a:lvl5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5pPr>
            <a:lvl6pPr marL="4572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6pPr>
            <a:lvl7pPr marL="9144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7pPr>
            <a:lvl8pPr marL="13716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8pPr>
            <a:lvl9pPr marL="18288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9pPr>
          </a:lstStyle>
          <a:p>
            <a:r>
              <a:rPr lang="en-US" sz="2800" dirty="0" smtClean="0">
                <a:solidFill>
                  <a:schemeClr val="accent3">
                    <a:lumMod val="75000"/>
                  </a:schemeClr>
                </a:solidFill>
              </a:rPr>
              <a:t>HTRC Registry</a:t>
            </a:r>
            <a:endParaRPr lang="en-US" sz="2800" dirty="0">
              <a:solidFill>
                <a:schemeClr val="accent3">
                  <a:lumMod val="75000"/>
                </a:schemeClr>
              </a:solidFill>
            </a:endParaRPr>
          </a:p>
        </p:txBody>
      </p:sp>
      <p:grpSp>
        <p:nvGrpSpPr>
          <p:cNvPr id="52" name="Group 51"/>
          <p:cNvGrpSpPr/>
          <p:nvPr/>
        </p:nvGrpSpPr>
        <p:grpSpPr>
          <a:xfrm>
            <a:off x="3809998" y="748784"/>
            <a:ext cx="4216401" cy="2163256"/>
            <a:chOff x="-2689587" y="4838700"/>
            <a:chExt cx="2971800" cy="1600200"/>
          </a:xfrm>
        </p:grpSpPr>
        <p:sp>
          <p:nvSpPr>
            <p:cNvPr id="53" name="Rectangle 52"/>
            <p:cNvSpPr/>
            <p:nvPr/>
          </p:nvSpPr>
          <p:spPr>
            <a:xfrm>
              <a:off x="-2689587" y="4838700"/>
              <a:ext cx="2971800" cy="16002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4" name="Rectangle 53"/>
            <p:cNvSpPr/>
            <p:nvPr/>
          </p:nvSpPr>
          <p:spPr>
            <a:xfrm>
              <a:off x="-2472280" y="5219700"/>
              <a:ext cx="1180216"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solidFill>
                    <a:srgbClr val="000000"/>
                  </a:solidFill>
                </a:rPr>
                <a:t>Algorithms</a:t>
              </a:r>
              <a:endParaRPr lang="en-US" sz="2000" dirty="0">
                <a:solidFill>
                  <a:srgbClr val="000000"/>
                </a:solidFill>
              </a:endParaRPr>
            </a:p>
          </p:txBody>
        </p:sp>
        <p:sp>
          <p:nvSpPr>
            <p:cNvPr id="55" name="Rectangle 54"/>
            <p:cNvSpPr/>
            <p:nvPr/>
          </p:nvSpPr>
          <p:spPr>
            <a:xfrm>
              <a:off x="-2472279" y="5829300"/>
              <a:ext cx="1180216"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solidFill>
                    <a:srgbClr val="000000"/>
                  </a:solidFill>
                </a:rPr>
                <a:t>Result Sets</a:t>
              </a:r>
              <a:endParaRPr lang="en-US" sz="2000" dirty="0">
                <a:solidFill>
                  <a:srgbClr val="000000"/>
                </a:solidFill>
              </a:endParaRPr>
            </a:p>
          </p:txBody>
        </p:sp>
        <p:sp>
          <p:nvSpPr>
            <p:cNvPr id="59" name="Rectangle 58"/>
            <p:cNvSpPr/>
            <p:nvPr/>
          </p:nvSpPr>
          <p:spPr>
            <a:xfrm>
              <a:off x="-1105797" y="5219700"/>
              <a:ext cx="123561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rgbClr val="000000"/>
                  </a:solidFill>
                </a:rPr>
                <a:t>Meandre </a:t>
              </a:r>
              <a:r>
                <a:rPr lang="en-US" sz="2000" dirty="0" smtClean="0">
                  <a:solidFill>
                    <a:srgbClr val="000000"/>
                  </a:solidFill>
                </a:rPr>
                <a:t>Workflows</a:t>
              </a:r>
              <a:endParaRPr lang="en-US" sz="2000" dirty="0">
                <a:solidFill>
                  <a:srgbClr val="000000"/>
                </a:solidFill>
              </a:endParaRPr>
            </a:p>
          </p:txBody>
        </p:sp>
        <p:sp>
          <p:nvSpPr>
            <p:cNvPr id="64" name="TextBox 63"/>
            <p:cNvSpPr txBox="1"/>
            <p:nvPr/>
          </p:nvSpPr>
          <p:spPr>
            <a:xfrm>
              <a:off x="-1896558" y="4898812"/>
              <a:ext cx="1860318" cy="375995"/>
            </a:xfrm>
            <a:prstGeom prst="rect">
              <a:avLst/>
            </a:prstGeom>
            <a:noFill/>
          </p:spPr>
          <p:txBody>
            <a:bodyPr wrap="none" rtlCol="0">
              <a:spAutoFit/>
            </a:bodyPr>
            <a:lstStyle/>
            <a:p>
              <a:r>
                <a:rPr lang="en-US" sz="2000" dirty="0" smtClean="0">
                  <a:solidFill>
                    <a:prstClr val="black"/>
                  </a:solidFill>
                </a:rPr>
                <a:t>Registry (WSO2)</a:t>
              </a:r>
              <a:endParaRPr lang="en-US" sz="2000" dirty="0">
                <a:solidFill>
                  <a:prstClr val="black"/>
                </a:solidFill>
              </a:endParaRPr>
            </a:p>
          </p:txBody>
        </p:sp>
      </p:grpSp>
      <p:sp>
        <p:nvSpPr>
          <p:cNvPr id="65" name="Rectangle 64"/>
          <p:cNvSpPr/>
          <p:nvPr/>
        </p:nvSpPr>
        <p:spPr>
          <a:xfrm>
            <a:off x="6095999" y="2098720"/>
            <a:ext cx="1714173" cy="7210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solidFill>
                  <a:srgbClr val="000000"/>
                </a:solidFill>
              </a:rPr>
              <a:t>Collections</a:t>
            </a:r>
            <a:endParaRPr lang="en-US" sz="2000" dirty="0">
              <a:solidFill>
                <a:srgbClr val="000000"/>
              </a:solidFill>
            </a:endParaRPr>
          </a:p>
        </p:txBody>
      </p:sp>
      <p:pic>
        <p:nvPicPr>
          <p:cNvPr id="6" name="Picture 5" descr="header-logo.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6194" y="3048000"/>
            <a:ext cx="5505937" cy="977900"/>
          </a:xfrm>
          <a:prstGeom prst="rect">
            <a:avLst/>
          </a:prstGeom>
        </p:spPr>
      </p:pic>
      <p:sp>
        <p:nvSpPr>
          <p:cNvPr id="9" name="Slide Number Placeholder 8"/>
          <p:cNvSpPr>
            <a:spLocks noGrp="1"/>
          </p:cNvSpPr>
          <p:nvPr>
            <p:ph type="sldNum" sz="quarter" idx="12"/>
          </p:nvPr>
        </p:nvSpPr>
        <p:spPr/>
        <p:txBody>
          <a:bodyPr/>
          <a:lstStyle/>
          <a:p>
            <a:fld id="{4886E138-09BC-9543-9627-FED5F9E9ED81}" type="slidenum">
              <a:rPr lang="en-US" smtClean="0">
                <a:solidFill>
                  <a:prstClr val="black">
                    <a:tint val="75000"/>
                  </a:prstClr>
                </a:solidFill>
              </a:rPr>
              <a:pPr/>
              <a:t>45</a:t>
            </a:fld>
            <a:endParaRPr lang="en-US">
              <a:solidFill>
                <a:prstClr val="black">
                  <a:tint val="75000"/>
                </a:prstClr>
              </a:solidFill>
            </a:endParaRPr>
          </a:p>
        </p:txBody>
      </p:sp>
    </p:spTree>
    <p:extLst>
      <p:ext uri="{BB962C8B-B14F-4D97-AF65-F5344CB8AC3E}">
        <p14:creationId xmlns:p14="http://schemas.microsoft.com/office/powerpoint/2010/main" val="1534616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875" y="59270"/>
            <a:ext cx="3429000" cy="533400"/>
          </a:xfrm>
        </p:spPr>
        <p:txBody>
          <a:bodyPr>
            <a:noAutofit/>
          </a:bodyPr>
          <a:lstStyle/>
          <a:p>
            <a:r>
              <a:rPr lang="en-US" sz="2800" dirty="0" smtClean="0">
                <a:solidFill>
                  <a:schemeClr val="accent3">
                    <a:lumMod val="75000"/>
                  </a:schemeClr>
                </a:solidFill>
              </a:rPr>
              <a:t>HTRC Architecture</a:t>
            </a:r>
            <a:endParaRPr lang="en-US" sz="2800" dirty="0">
              <a:solidFill>
                <a:schemeClr val="accent3">
                  <a:lumMod val="75000"/>
                </a:schemeClr>
              </a:solidFill>
            </a:endParaRPr>
          </a:p>
        </p:txBody>
      </p:sp>
      <p:sp>
        <p:nvSpPr>
          <p:cNvPr id="4" name="Rectangle 3"/>
          <p:cNvSpPr/>
          <p:nvPr/>
        </p:nvSpPr>
        <p:spPr>
          <a:xfrm>
            <a:off x="3810001" y="3429000"/>
            <a:ext cx="3047999"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rgbClr val="000000"/>
                </a:solidFill>
              </a:rPr>
              <a:t>Data API access interface</a:t>
            </a:r>
          </a:p>
        </p:txBody>
      </p:sp>
      <p:sp>
        <p:nvSpPr>
          <p:cNvPr id="12" name="Rectangle 11"/>
          <p:cNvSpPr/>
          <p:nvPr/>
        </p:nvSpPr>
        <p:spPr>
          <a:xfrm>
            <a:off x="282213" y="685800"/>
            <a:ext cx="2393228" cy="9144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Portal A</a:t>
            </a:r>
            <a:r>
              <a:rPr lang="en-US" dirty="0" smtClean="0">
                <a:solidFill>
                  <a:srgbClr val="000000"/>
                </a:solidFill>
              </a:rPr>
              <a:t>ccess</a:t>
            </a:r>
          </a:p>
          <a:p>
            <a:pPr algn="ctr"/>
            <a:endParaRPr lang="en-US" dirty="0">
              <a:solidFill>
                <a:srgbClr val="000000"/>
              </a:solidFill>
            </a:endParaRPr>
          </a:p>
          <a:p>
            <a:pPr algn="ctr"/>
            <a:endParaRPr lang="en-US" dirty="0">
              <a:solidFill>
                <a:srgbClr val="000000"/>
              </a:solidFill>
            </a:endParaRPr>
          </a:p>
        </p:txBody>
      </p:sp>
      <p:sp>
        <p:nvSpPr>
          <p:cNvPr id="13" name="Oval 12"/>
          <p:cNvSpPr/>
          <p:nvPr/>
        </p:nvSpPr>
        <p:spPr>
          <a:xfrm>
            <a:off x="3927231" y="1388040"/>
            <a:ext cx="2286000" cy="1447800"/>
          </a:xfrm>
          <a:prstGeom prst="ellipse">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prstClr val="black"/>
                </a:solidFill>
              </a:rPr>
              <a:t>Direct programmatic access (by programs running on HTRC machines)</a:t>
            </a:r>
          </a:p>
        </p:txBody>
      </p:sp>
      <p:sp>
        <p:nvSpPr>
          <p:cNvPr id="14" name="Rectangle 13"/>
          <p:cNvSpPr/>
          <p:nvPr/>
        </p:nvSpPr>
        <p:spPr>
          <a:xfrm>
            <a:off x="649419" y="3048000"/>
            <a:ext cx="6208581" cy="3194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rgbClr val="000000"/>
                </a:solidFill>
              </a:rPr>
              <a:t>Security (OAuth2)</a:t>
            </a:r>
          </a:p>
        </p:txBody>
      </p:sp>
      <p:sp>
        <p:nvSpPr>
          <p:cNvPr id="17" name="Rectangle 16"/>
          <p:cNvSpPr/>
          <p:nvPr/>
        </p:nvSpPr>
        <p:spPr>
          <a:xfrm>
            <a:off x="3816897" y="3819418"/>
            <a:ext cx="4785235" cy="2567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rgbClr val="000000"/>
                </a:solidFill>
              </a:rPr>
              <a:t>Audit</a:t>
            </a:r>
            <a:r>
              <a:rPr lang="en-US" sz="2000" dirty="0">
                <a:solidFill>
                  <a:prstClr val="white"/>
                </a:solidFill>
              </a:rPr>
              <a:t> </a:t>
            </a:r>
          </a:p>
        </p:txBody>
      </p:sp>
      <p:sp>
        <p:nvSpPr>
          <p:cNvPr id="18" name="Rectangle 17"/>
          <p:cNvSpPr/>
          <p:nvPr/>
        </p:nvSpPr>
        <p:spPr>
          <a:xfrm>
            <a:off x="3809999" y="4191000"/>
            <a:ext cx="4792133" cy="14478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3" name="Rectangle 32"/>
          <p:cNvSpPr/>
          <p:nvPr/>
        </p:nvSpPr>
        <p:spPr>
          <a:xfrm>
            <a:off x="4038600" y="4800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4" name="Rectangle 33"/>
          <p:cNvSpPr/>
          <p:nvPr/>
        </p:nvSpPr>
        <p:spPr>
          <a:xfrm>
            <a:off x="4495800" y="5181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5" name="Rectangle 34"/>
          <p:cNvSpPr/>
          <p:nvPr/>
        </p:nvSpPr>
        <p:spPr>
          <a:xfrm>
            <a:off x="4953000" y="5181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6" name="Rectangle 35"/>
          <p:cNvSpPr/>
          <p:nvPr/>
        </p:nvSpPr>
        <p:spPr>
          <a:xfrm>
            <a:off x="4953000" y="4800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7" name="Rectangle 36"/>
          <p:cNvSpPr/>
          <p:nvPr/>
        </p:nvSpPr>
        <p:spPr>
          <a:xfrm>
            <a:off x="4495800" y="4800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8" name="Rectangle 37"/>
          <p:cNvSpPr/>
          <p:nvPr/>
        </p:nvSpPr>
        <p:spPr>
          <a:xfrm>
            <a:off x="4038600" y="5181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9" name="Rectangle 38"/>
          <p:cNvSpPr/>
          <p:nvPr/>
        </p:nvSpPr>
        <p:spPr>
          <a:xfrm>
            <a:off x="4343400" y="4419600"/>
            <a:ext cx="6858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40" name="Rectangle 39"/>
          <p:cNvSpPr/>
          <p:nvPr/>
        </p:nvSpPr>
        <p:spPr>
          <a:xfrm>
            <a:off x="7010400" y="4419600"/>
            <a:ext cx="6858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41" name="Rectangle 40"/>
          <p:cNvSpPr/>
          <p:nvPr/>
        </p:nvSpPr>
        <p:spPr>
          <a:xfrm>
            <a:off x="7010400" y="4953000"/>
            <a:ext cx="6858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42" name="Can 41"/>
          <p:cNvSpPr/>
          <p:nvPr/>
        </p:nvSpPr>
        <p:spPr>
          <a:xfrm>
            <a:off x="64770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3" name="Can 42"/>
          <p:cNvSpPr/>
          <p:nvPr/>
        </p:nvSpPr>
        <p:spPr>
          <a:xfrm>
            <a:off x="54864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4" name="Can 43"/>
          <p:cNvSpPr/>
          <p:nvPr/>
        </p:nvSpPr>
        <p:spPr>
          <a:xfrm>
            <a:off x="44958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5" name="Can 44"/>
          <p:cNvSpPr/>
          <p:nvPr/>
        </p:nvSpPr>
        <p:spPr>
          <a:xfrm>
            <a:off x="35052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6" name="Can 45"/>
          <p:cNvSpPr/>
          <p:nvPr/>
        </p:nvSpPr>
        <p:spPr>
          <a:xfrm>
            <a:off x="74676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TextBox 46"/>
          <p:cNvSpPr txBox="1"/>
          <p:nvPr/>
        </p:nvSpPr>
        <p:spPr>
          <a:xfrm>
            <a:off x="5334000" y="4267200"/>
            <a:ext cx="1295400" cy="738664"/>
          </a:xfrm>
          <a:prstGeom prst="rect">
            <a:avLst/>
          </a:prstGeom>
          <a:noFill/>
        </p:spPr>
        <p:txBody>
          <a:bodyPr wrap="square" rtlCol="0">
            <a:spAutoFit/>
          </a:bodyPr>
          <a:lstStyle/>
          <a:p>
            <a:r>
              <a:rPr lang="en-US" sz="1400" dirty="0">
                <a:solidFill>
                  <a:prstClr val="black"/>
                </a:solidFill>
              </a:rPr>
              <a:t>Cassandra cluster volume store</a:t>
            </a:r>
          </a:p>
        </p:txBody>
      </p:sp>
      <p:sp>
        <p:nvSpPr>
          <p:cNvPr id="48" name="TextBox 47"/>
          <p:cNvSpPr txBox="1"/>
          <p:nvPr/>
        </p:nvSpPr>
        <p:spPr>
          <a:xfrm>
            <a:off x="6096000" y="5105400"/>
            <a:ext cx="1295400" cy="307777"/>
          </a:xfrm>
          <a:prstGeom prst="rect">
            <a:avLst/>
          </a:prstGeom>
          <a:noFill/>
        </p:spPr>
        <p:txBody>
          <a:bodyPr wrap="square" rtlCol="0">
            <a:spAutoFit/>
          </a:bodyPr>
          <a:lstStyle/>
          <a:p>
            <a:r>
              <a:rPr lang="en-US" sz="1400" dirty="0">
                <a:solidFill>
                  <a:prstClr val="black"/>
                </a:solidFill>
              </a:rPr>
              <a:t>Solr index</a:t>
            </a:r>
          </a:p>
        </p:txBody>
      </p:sp>
      <p:grpSp>
        <p:nvGrpSpPr>
          <p:cNvPr id="19" name="Group 18"/>
          <p:cNvGrpSpPr/>
          <p:nvPr/>
        </p:nvGrpSpPr>
        <p:grpSpPr>
          <a:xfrm>
            <a:off x="685277" y="3733800"/>
            <a:ext cx="2971800" cy="1600200"/>
            <a:chOff x="-2689587" y="4838700"/>
            <a:chExt cx="2971800" cy="1600200"/>
          </a:xfrm>
        </p:grpSpPr>
        <p:sp>
          <p:nvSpPr>
            <p:cNvPr id="10" name="Rectangle 9"/>
            <p:cNvSpPr/>
            <p:nvPr/>
          </p:nvSpPr>
          <p:spPr>
            <a:xfrm>
              <a:off x="-2689587" y="4838700"/>
              <a:ext cx="2971800" cy="16002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7" name="Rectangle 6"/>
            <p:cNvSpPr/>
            <p:nvPr/>
          </p:nvSpPr>
          <p:spPr>
            <a:xfrm>
              <a:off x="-2472280" y="5219700"/>
              <a:ext cx="1180216"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smtClean="0">
                  <a:solidFill>
                    <a:srgbClr val="000000"/>
                  </a:solidFill>
                </a:rPr>
                <a:t>Algorithms</a:t>
              </a:r>
              <a:endParaRPr lang="en-US" sz="1100" dirty="0">
                <a:solidFill>
                  <a:srgbClr val="000000"/>
                </a:solidFill>
              </a:endParaRPr>
            </a:p>
          </p:txBody>
        </p:sp>
        <p:sp>
          <p:nvSpPr>
            <p:cNvPr id="8" name="Rectangle 7"/>
            <p:cNvSpPr/>
            <p:nvPr/>
          </p:nvSpPr>
          <p:spPr>
            <a:xfrm>
              <a:off x="-2472279" y="5829300"/>
              <a:ext cx="1180216"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solidFill>
                    <a:srgbClr val="000000"/>
                  </a:solidFill>
                </a:rPr>
                <a:t>Result Sets</a:t>
              </a:r>
              <a:endParaRPr lang="en-US" sz="1200" dirty="0">
                <a:solidFill>
                  <a:srgbClr val="000000"/>
                </a:solidFill>
              </a:endParaRPr>
            </a:p>
          </p:txBody>
        </p:sp>
        <p:sp>
          <p:nvSpPr>
            <p:cNvPr id="11" name="Rectangle 10"/>
            <p:cNvSpPr/>
            <p:nvPr/>
          </p:nvSpPr>
          <p:spPr>
            <a:xfrm>
              <a:off x="-1105797" y="5219700"/>
              <a:ext cx="123561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rgbClr val="000000"/>
                  </a:solidFill>
                </a:rPr>
                <a:t>Meandre </a:t>
              </a:r>
              <a:r>
                <a:rPr lang="en-US" sz="1200" dirty="0" smtClean="0">
                  <a:solidFill>
                    <a:srgbClr val="000000"/>
                  </a:solidFill>
                </a:rPr>
                <a:t>Workflows</a:t>
              </a:r>
              <a:endParaRPr lang="en-US" sz="1200" dirty="0">
                <a:solidFill>
                  <a:srgbClr val="000000"/>
                </a:solidFill>
              </a:endParaRPr>
            </a:p>
          </p:txBody>
        </p:sp>
        <p:sp>
          <p:nvSpPr>
            <p:cNvPr id="60" name="TextBox 59"/>
            <p:cNvSpPr txBox="1"/>
            <p:nvPr/>
          </p:nvSpPr>
          <p:spPr>
            <a:xfrm>
              <a:off x="-1896558" y="4898812"/>
              <a:ext cx="1370568" cy="307777"/>
            </a:xfrm>
            <a:prstGeom prst="rect">
              <a:avLst/>
            </a:prstGeom>
            <a:noFill/>
          </p:spPr>
          <p:txBody>
            <a:bodyPr wrap="none" rtlCol="0">
              <a:spAutoFit/>
            </a:bodyPr>
            <a:lstStyle/>
            <a:p>
              <a:r>
                <a:rPr lang="en-US" sz="1400" dirty="0" smtClean="0">
                  <a:solidFill>
                    <a:prstClr val="black"/>
                  </a:solidFill>
                </a:rPr>
                <a:t>Registry (WSO2)</a:t>
              </a:r>
              <a:endParaRPr lang="en-US" sz="1400" dirty="0">
                <a:solidFill>
                  <a:prstClr val="black"/>
                </a:solidFill>
              </a:endParaRPr>
            </a:p>
          </p:txBody>
        </p:sp>
      </p:grpSp>
      <p:sp>
        <p:nvSpPr>
          <p:cNvPr id="61" name="Rectangle 60"/>
          <p:cNvSpPr/>
          <p:nvPr/>
        </p:nvSpPr>
        <p:spPr>
          <a:xfrm>
            <a:off x="377481" y="5814646"/>
            <a:ext cx="2819400" cy="6858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Compute resources</a:t>
            </a:r>
          </a:p>
        </p:txBody>
      </p:sp>
      <p:sp>
        <p:nvSpPr>
          <p:cNvPr id="62" name="Rectangle 61"/>
          <p:cNvSpPr/>
          <p:nvPr/>
        </p:nvSpPr>
        <p:spPr>
          <a:xfrm>
            <a:off x="4572000" y="6096000"/>
            <a:ext cx="2819400" cy="457200"/>
          </a:xfrm>
          <a:prstGeom prst="rect">
            <a:avLst/>
          </a:prstGeom>
          <a:solidFill>
            <a:schemeClr val="accent3">
              <a:lumMod val="40000"/>
              <a:lumOff val="6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Storage resources</a:t>
            </a:r>
          </a:p>
        </p:txBody>
      </p:sp>
      <p:pic>
        <p:nvPicPr>
          <p:cNvPr id="63" name="Picture 62"/>
          <p:cNvPicPr>
            <a:picLocks noChangeAspect="1"/>
          </p:cNvPicPr>
          <p:nvPr/>
        </p:nvPicPr>
        <p:blipFill>
          <a:blip r:embed="rId3"/>
          <a:stretch>
            <a:fillRect/>
          </a:stretch>
        </p:blipFill>
        <p:spPr>
          <a:xfrm>
            <a:off x="4267200" y="152400"/>
            <a:ext cx="1295400" cy="863600"/>
          </a:xfrm>
          <a:prstGeom prst="rect">
            <a:avLst/>
          </a:prstGeom>
        </p:spPr>
      </p:pic>
      <p:grpSp>
        <p:nvGrpSpPr>
          <p:cNvPr id="5" name="Group 4"/>
          <p:cNvGrpSpPr/>
          <p:nvPr/>
        </p:nvGrpSpPr>
        <p:grpSpPr>
          <a:xfrm>
            <a:off x="282213" y="1769040"/>
            <a:ext cx="2393228" cy="1143000"/>
            <a:chOff x="732739" y="3200400"/>
            <a:chExt cx="2393228" cy="1143000"/>
          </a:xfrm>
        </p:grpSpPr>
        <p:sp>
          <p:nvSpPr>
            <p:cNvPr id="25" name="Rectangle 24"/>
            <p:cNvSpPr/>
            <p:nvPr/>
          </p:nvSpPr>
          <p:spPr>
            <a:xfrm>
              <a:off x="732739" y="3200400"/>
              <a:ext cx="2393228" cy="11430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6" name="TextBox 55"/>
            <p:cNvSpPr txBox="1"/>
            <p:nvPr/>
          </p:nvSpPr>
          <p:spPr>
            <a:xfrm>
              <a:off x="1567770" y="3235523"/>
              <a:ext cx="615938" cy="307777"/>
            </a:xfrm>
            <a:prstGeom prst="rect">
              <a:avLst/>
            </a:prstGeom>
            <a:noFill/>
          </p:spPr>
          <p:txBody>
            <a:bodyPr wrap="none" rtlCol="0">
              <a:spAutoFit/>
            </a:bodyPr>
            <a:lstStyle/>
            <a:p>
              <a:r>
                <a:rPr lang="en-US" sz="1400" dirty="0" smtClean="0">
                  <a:solidFill>
                    <a:prstClr val="black"/>
                  </a:solidFill>
                </a:rPr>
                <a:t>Agent</a:t>
              </a:r>
              <a:endParaRPr lang="en-US" sz="1400" dirty="0">
                <a:solidFill>
                  <a:prstClr val="black"/>
                </a:solidFill>
              </a:endParaRPr>
            </a:p>
          </p:txBody>
        </p:sp>
        <p:sp>
          <p:nvSpPr>
            <p:cNvPr id="16" name="Rectangle 15"/>
            <p:cNvSpPr/>
            <p:nvPr/>
          </p:nvSpPr>
          <p:spPr>
            <a:xfrm>
              <a:off x="828007" y="3619500"/>
              <a:ext cx="1047732" cy="4836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solidFill>
                    <a:srgbClr val="000000"/>
                  </a:solidFill>
                </a:rPr>
                <a:t>Job Submission</a:t>
              </a:r>
              <a:endParaRPr lang="en-US" sz="1200" dirty="0">
                <a:solidFill>
                  <a:srgbClr val="000000"/>
                </a:solidFill>
              </a:endParaRPr>
            </a:p>
          </p:txBody>
        </p:sp>
        <p:sp>
          <p:nvSpPr>
            <p:cNvPr id="57" name="Rectangle 56"/>
            <p:cNvSpPr/>
            <p:nvPr/>
          </p:nvSpPr>
          <p:spPr>
            <a:xfrm>
              <a:off x="1973673" y="3619500"/>
              <a:ext cx="1047732" cy="4836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solidFill>
                    <a:srgbClr val="000000"/>
                  </a:solidFill>
                </a:rPr>
                <a:t>Collection building</a:t>
              </a:r>
              <a:endParaRPr lang="en-US" sz="1200" dirty="0">
                <a:solidFill>
                  <a:srgbClr val="000000"/>
                </a:solidFill>
              </a:endParaRPr>
            </a:p>
          </p:txBody>
        </p:sp>
      </p:grpSp>
      <p:sp>
        <p:nvSpPr>
          <p:cNvPr id="58" name="Rectangle 57"/>
          <p:cNvSpPr/>
          <p:nvPr/>
        </p:nvSpPr>
        <p:spPr>
          <a:xfrm>
            <a:off x="2269067" y="4725888"/>
            <a:ext cx="1247927"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rgbClr val="000000"/>
                </a:solidFill>
              </a:rPr>
              <a:t>C</a:t>
            </a:r>
            <a:r>
              <a:rPr lang="en-US" sz="1200" dirty="0" smtClean="0">
                <a:solidFill>
                  <a:srgbClr val="000000"/>
                </a:solidFill>
              </a:rPr>
              <a:t>ollections</a:t>
            </a:r>
            <a:endParaRPr lang="en-US" sz="1200" dirty="0">
              <a:solidFill>
                <a:srgbClr val="000000"/>
              </a:solidFill>
            </a:endParaRPr>
          </a:p>
        </p:txBody>
      </p:sp>
      <p:sp>
        <p:nvSpPr>
          <p:cNvPr id="49" name="Rectangle 48"/>
          <p:cNvSpPr/>
          <p:nvPr/>
        </p:nvSpPr>
        <p:spPr>
          <a:xfrm>
            <a:off x="1035772" y="1219200"/>
            <a:ext cx="1555028"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rgbClr val="000000"/>
                </a:solidFill>
              </a:rPr>
              <a:t>Blacklight</a:t>
            </a:r>
          </a:p>
        </p:txBody>
      </p:sp>
      <p:sp>
        <p:nvSpPr>
          <p:cNvPr id="51" name="Rectangle 50"/>
          <p:cNvSpPr/>
          <p:nvPr/>
        </p:nvSpPr>
        <p:spPr>
          <a:xfrm>
            <a:off x="6934200" y="3429000"/>
            <a:ext cx="1667932"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solidFill>
                  <a:srgbClr val="000000"/>
                </a:solidFill>
              </a:rPr>
              <a:t>Solr Proxy</a:t>
            </a:r>
            <a:endParaRPr lang="en-US" sz="1600" dirty="0">
              <a:solidFill>
                <a:srgbClr val="000000"/>
              </a:solidFill>
            </a:endParaRPr>
          </a:p>
        </p:txBody>
      </p:sp>
      <p:sp>
        <p:nvSpPr>
          <p:cNvPr id="3" name="Rounded Rectangular Callout 2"/>
          <p:cNvSpPr/>
          <p:nvPr/>
        </p:nvSpPr>
        <p:spPr>
          <a:xfrm rot="10800000">
            <a:off x="4741336" y="152399"/>
            <a:ext cx="4284130" cy="6498167"/>
          </a:xfrm>
          <a:prstGeom prst="wedgeRoundRectCallout">
            <a:avLst>
              <a:gd name="adj1" fmla="val 54479"/>
              <a:gd name="adj2" fmla="val -4876"/>
              <a:gd name="adj3" fmla="val 16667"/>
            </a:avLst>
          </a:prstGeom>
          <a:solidFill>
            <a:schemeClr val="bg1"/>
          </a:solid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Title 1"/>
          <p:cNvSpPr txBox="1">
            <a:spLocks/>
          </p:cNvSpPr>
          <p:nvPr/>
        </p:nvSpPr>
        <p:spPr bwMode="auto">
          <a:xfrm>
            <a:off x="5215471" y="292104"/>
            <a:ext cx="334433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defTabSz="457200" rtl="0" eaLnBrk="0" fontAlgn="base" hangingPunct="0">
              <a:spcBef>
                <a:spcPct val="0"/>
              </a:spcBef>
              <a:spcAft>
                <a:spcPct val="0"/>
              </a:spcAft>
              <a:defRPr sz="4400" kern="1200">
                <a:solidFill>
                  <a:schemeClr val="tx1"/>
                </a:solidFill>
                <a:latin typeface="+mj-lt"/>
                <a:ea typeface="ＭＳ Ｐゴシック" pitchFamily="-123" charset="-128"/>
                <a:cs typeface="ＭＳ Ｐゴシック" pitchFamily="-123" charset="-128"/>
              </a:defRPr>
            </a:lvl1pPr>
            <a:lvl2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2pPr>
            <a:lvl3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3pPr>
            <a:lvl4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4pPr>
            <a:lvl5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5pPr>
            <a:lvl6pPr marL="4572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6pPr>
            <a:lvl7pPr marL="9144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7pPr>
            <a:lvl8pPr marL="13716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8pPr>
            <a:lvl9pPr marL="18288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9pPr>
          </a:lstStyle>
          <a:p>
            <a:r>
              <a:rPr lang="en-US" sz="2800" dirty="0" smtClean="0">
                <a:solidFill>
                  <a:schemeClr val="accent3">
                    <a:lumMod val="75000"/>
                  </a:schemeClr>
                </a:solidFill>
              </a:rPr>
              <a:t>Secure Data API</a:t>
            </a:r>
            <a:endParaRPr lang="en-US" sz="2800" dirty="0">
              <a:solidFill>
                <a:schemeClr val="accent3">
                  <a:lumMod val="75000"/>
                </a:schemeClr>
              </a:solidFill>
            </a:endParaRPr>
          </a:p>
        </p:txBody>
      </p:sp>
      <p:sp>
        <p:nvSpPr>
          <p:cNvPr id="52" name="Content Placeholder 2"/>
          <p:cNvSpPr>
            <a:spLocks noGrp="1"/>
          </p:cNvSpPr>
          <p:nvPr>
            <p:ph idx="1"/>
          </p:nvPr>
        </p:nvSpPr>
        <p:spPr>
          <a:xfrm>
            <a:off x="5240870" y="1087438"/>
            <a:ext cx="3352800" cy="4060296"/>
          </a:xfrm>
        </p:spPr>
        <p:txBody>
          <a:bodyPr>
            <a:normAutofit fontScale="77500" lnSpcReduction="20000"/>
          </a:bodyPr>
          <a:lstStyle/>
          <a:p>
            <a:r>
              <a:rPr lang="en-US" dirty="0" smtClean="0"/>
              <a:t>RESTful Web Service</a:t>
            </a:r>
          </a:p>
          <a:p>
            <a:pPr lvl="1"/>
            <a:r>
              <a:rPr lang="en-US" dirty="0" smtClean="0"/>
              <a:t>Language agnostic</a:t>
            </a:r>
          </a:p>
          <a:p>
            <a:pPr lvl="1"/>
            <a:r>
              <a:rPr lang="en-US" dirty="0" smtClean="0"/>
              <a:t>Clients don’t have to deal with Cassandra</a:t>
            </a:r>
          </a:p>
          <a:p>
            <a:r>
              <a:rPr lang="en-US" dirty="0" smtClean="0"/>
              <a:t>Simple OAuth2 authentication</a:t>
            </a:r>
          </a:p>
          <a:p>
            <a:r>
              <a:rPr lang="en-US" dirty="0" smtClean="0"/>
              <a:t>HTTP over SSL</a:t>
            </a:r>
          </a:p>
          <a:p>
            <a:r>
              <a:rPr lang="en-US" dirty="0" smtClean="0"/>
              <a:t>Audits client access</a:t>
            </a:r>
          </a:p>
          <a:p>
            <a:r>
              <a:rPr lang="en-US" dirty="0"/>
              <a:t>P</a:t>
            </a:r>
            <a:r>
              <a:rPr lang="en-US" dirty="0" smtClean="0"/>
              <a:t>rotected behind firewall, accessible only to authorized IPs</a:t>
            </a:r>
          </a:p>
        </p:txBody>
      </p:sp>
      <p:pic>
        <p:nvPicPr>
          <p:cNvPr id="6" name="Picture 5" descr="images.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6968" y="4834469"/>
            <a:ext cx="1714500" cy="1714500"/>
          </a:xfrm>
          <a:prstGeom prst="rect">
            <a:avLst/>
          </a:prstGeom>
        </p:spPr>
      </p:pic>
      <p:sp>
        <p:nvSpPr>
          <p:cNvPr id="15" name="TextBox 14"/>
          <p:cNvSpPr txBox="1"/>
          <p:nvPr/>
        </p:nvSpPr>
        <p:spPr>
          <a:xfrm>
            <a:off x="6400800" y="5430110"/>
            <a:ext cx="1039467" cy="461665"/>
          </a:xfrm>
          <a:prstGeom prst="rect">
            <a:avLst/>
          </a:prstGeom>
          <a:noFill/>
        </p:spPr>
        <p:txBody>
          <a:bodyPr wrap="none" rtlCol="0">
            <a:spAutoFit/>
          </a:bodyPr>
          <a:lstStyle/>
          <a:p>
            <a:r>
              <a:rPr lang="en-US" b="1" dirty="0" smtClean="0">
                <a:solidFill>
                  <a:schemeClr val="accent3">
                    <a:lumMod val="50000"/>
                  </a:schemeClr>
                </a:solidFill>
              </a:rPr>
              <a:t>HTRC</a:t>
            </a:r>
            <a:endParaRPr lang="en-US" b="1" dirty="0">
              <a:solidFill>
                <a:schemeClr val="accent3">
                  <a:lumMod val="50000"/>
                </a:schemeClr>
              </a:solidFill>
            </a:endParaRPr>
          </a:p>
        </p:txBody>
      </p:sp>
      <p:sp>
        <p:nvSpPr>
          <p:cNvPr id="9" name="Slide Number Placeholder 8"/>
          <p:cNvSpPr>
            <a:spLocks noGrp="1"/>
          </p:cNvSpPr>
          <p:nvPr>
            <p:ph type="sldNum" sz="quarter" idx="12"/>
          </p:nvPr>
        </p:nvSpPr>
        <p:spPr/>
        <p:txBody>
          <a:bodyPr/>
          <a:lstStyle/>
          <a:p>
            <a:fld id="{4886E138-09BC-9543-9627-FED5F9E9ED81}"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1219145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875" y="59270"/>
            <a:ext cx="3429000" cy="533400"/>
          </a:xfrm>
        </p:spPr>
        <p:txBody>
          <a:bodyPr>
            <a:noAutofit/>
          </a:bodyPr>
          <a:lstStyle/>
          <a:p>
            <a:r>
              <a:rPr lang="en-US" sz="2800" dirty="0" smtClean="0">
                <a:solidFill>
                  <a:schemeClr val="accent3">
                    <a:lumMod val="75000"/>
                  </a:schemeClr>
                </a:solidFill>
              </a:rPr>
              <a:t>HTRC Architecture</a:t>
            </a:r>
            <a:endParaRPr lang="en-US" sz="2800" dirty="0">
              <a:solidFill>
                <a:schemeClr val="accent3">
                  <a:lumMod val="75000"/>
                </a:schemeClr>
              </a:solidFill>
            </a:endParaRPr>
          </a:p>
        </p:txBody>
      </p:sp>
      <p:sp>
        <p:nvSpPr>
          <p:cNvPr id="4" name="Rectangle 3"/>
          <p:cNvSpPr/>
          <p:nvPr/>
        </p:nvSpPr>
        <p:spPr>
          <a:xfrm>
            <a:off x="3810001" y="3429000"/>
            <a:ext cx="3047999"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rgbClr val="000000"/>
                </a:solidFill>
              </a:rPr>
              <a:t>Data API access interface</a:t>
            </a:r>
          </a:p>
        </p:txBody>
      </p:sp>
      <p:sp>
        <p:nvSpPr>
          <p:cNvPr id="12" name="Rectangle 11"/>
          <p:cNvSpPr/>
          <p:nvPr/>
        </p:nvSpPr>
        <p:spPr>
          <a:xfrm>
            <a:off x="282213" y="685800"/>
            <a:ext cx="2393228" cy="9144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Portal A</a:t>
            </a:r>
            <a:r>
              <a:rPr lang="en-US" dirty="0" smtClean="0">
                <a:solidFill>
                  <a:srgbClr val="000000"/>
                </a:solidFill>
              </a:rPr>
              <a:t>ccess</a:t>
            </a:r>
          </a:p>
          <a:p>
            <a:pPr algn="ctr"/>
            <a:endParaRPr lang="en-US" dirty="0">
              <a:solidFill>
                <a:srgbClr val="000000"/>
              </a:solidFill>
            </a:endParaRPr>
          </a:p>
          <a:p>
            <a:pPr algn="ctr"/>
            <a:endParaRPr lang="en-US" dirty="0">
              <a:solidFill>
                <a:srgbClr val="000000"/>
              </a:solidFill>
            </a:endParaRPr>
          </a:p>
        </p:txBody>
      </p:sp>
      <p:sp>
        <p:nvSpPr>
          <p:cNvPr id="13" name="Oval 12"/>
          <p:cNvSpPr/>
          <p:nvPr/>
        </p:nvSpPr>
        <p:spPr>
          <a:xfrm>
            <a:off x="3927231" y="1388040"/>
            <a:ext cx="2286000" cy="1447800"/>
          </a:xfrm>
          <a:prstGeom prst="ellipse">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prstClr val="black"/>
                </a:solidFill>
              </a:rPr>
              <a:t>Direct programmatic access (by programs running on HTRC machines)</a:t>
            </a:r>
          </a:p>
        </p:txBody>
      </p:sp>
      <p:sp>
        <p:nvSpPr>
          <p:cNvPr id="14" name="Rectangle 13"/>
          <p:cNvSpPr/>
          <p:nvPr/>
        </p:nvSpPr>
        <p:spPr>
          <a:xfrm>
            <a:off x="649419" y="3048000"/>
            <a:ext cx="6208581" cy="3194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rgbClr val="000000"/>
                </a:solidFill>
              </a:rPr>
              <a:t>Security (OAuth2)</a:t>
            </a:r>
          </a:p>
        </p:txBody>
      </p:sp>
      <p:sp>
        <p:nvSpPr>
          <p:cNvPr id="17" name="Rectangle 16"/>
          <p:cNvSpPr/>
          <p:nvPr/>
        </p:nvSpPr>
        <p:spPr>
          <a:xfrm>
            <a:off x="3816897" y="3819418"/>
            <a:ext cx="4785235" cy="2567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rgbClr val="000000"/>
                </a:solidFill>
              </a:rPr>
              <a:t>Audit</a:t>
            </a:r>
            <a:r>
              <a:rPr lang="en-US" sz="2000" dirty="0">
                <a:solidFill>
                  <a:prstClr val="white"/>
                </a:solidFill>
              </a:rPr>
              <a:t> </a:t>
            </a:r>
          </a:p>
        </p:txBody>
      </p:sp>
      <p:sp>
        <p:nvSpPr>
          <p:cNvPr id="18" name="Rectangle 17"/>
          <p:cNvSpPr/>
          <p:nvPr/>
        </p:nvSpPr>
        <p:spPr>
          <a:xfrm>
            <a:off x="3809999" y="4191000"/>
            <a:ext cx="4792133" cy="14478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33" name="Rectangle 32"/>
          <p:cNvSpPr/>
          <p:nvPr/>
        </p:nvSpPr>
        <p:spPr>
          <a:xfrm>
            <a:off x="4038600" y="4800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4" name="Rectangle 33"/>
          <p:cNvSpPr/>
          <p:nvPr/>
        </p:nvSpPr>
        <p:spPr>
          <a:xfrm>
            <a:off x="4495800" y="5181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5" name="Rectangle 34"/>
          <p:cNvSpPr/>
          <p:nvPr/>
        </p:nvSpPr>
        <p:spPr>
          <a:xfrm>
            <a:off x="4953000" y="5181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6" name="Rectangle 35"/>
          <p:cNvSpPr/>
          <p:nvPr/>
        </p:nvSpPr>
        <p:spPr>
          <a:xfrm>
            <a:off x="4953000" y="4800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7" name="Rectangle 36"/>
          <p:cNvSpPr/>
          <p:nvPr/>
        </p:nvSpPr>
        <p:spPr>
          <a:xfrm>
            <a:off x="4495800" y="4800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8" name="Rectangle 37"/>
          <p:cNvSpPr/>
          <p:nvPr/>
        </p:nvSpPr>
        <p:spPr>
          <a:xfrm>
            <a:off x="4038600" y="5181600"/>
            <a:ext cx="3810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39" name="Rectangle 38"/>
          <p:cNvSpPr/>
          <p:nvPr/>
        </p:nvSpPr>
        <p:spPr>
          <a:xfrm>
            <a:off x="4343400" y="4419600"/>
            <a:ext cx="6858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40" name="Rectangle 39"/>
          <p:cNvSpPr/>
          <p:nvPr/>
        </p:nvSpPr>
        <p:spPr>
          <a:xfrm>
            <a:off x="7010400" y="4419600"/>
            <a:ext cx="6858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41" name="Rectangle 40"/>
          <p:cNvSpPr/>
          <p:nvPr/>
        </p:nvSpPr>
        <p:spPr>
          <a:xfrm>
            <a:off x="7010400" y="4953000"/>
            <a:ext cx="685800" cy="228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rgbClr val="000000"/>
              </a:solidFill>
            </a:endParaRPr>
          </a:p>
        </p:txBody>
      </p:sp>
      <p:sp>
        <p:nvSpPr>
          <p:cNvPr id="42" name="Can 41"/>
          <p:cNvSpPr/>
          <p:nvPr/>
        </p:nvSpPr>
        <p:spPr>
          <a:xfrm>
            <a:off x="64770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3" name="Can 42"/>
          <p:cNvSpPr/>
          <p:nvPr/>
        </p:nvSpPr>
        <p:spPr>
          <a:xfrm>
            <a:off x="54864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4" name="Can 43"/>
          <p:cNvSpPr/>
          <p:nvPr/>
        </p:nvSpPr>
        <p:spPr>
          <a:xfrm>
            <a:off x="44958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5" name="Can 44"/>
          <p:cNvSpPr/>
          <p:nvPr/>
        </p:nvSpPr>
        <p:spPr>
          <a:xfrm>
            <a:off x="35052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6" name="Can 45"/>
          <p:cNvSpPr/>
          <p:nvPr/>
        </p:nvSpPr>
        <p:spPr>
          <a:xfrm>
            <a:off x="7467600" y="5791200"/>
            <a:ext cx="914400" cy="8382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TextBox 46"/>
          <p:cNvSpPr txBox="1"/>
          <p:nvPr/>
        </p:nvSpPr>
        <p:spPr>
          <a:xfrm>
            <a:off x="5334000" y="4267200"/>
            <a:ext cx="1295400" cy="738664"/>
          </a:xfrm>
          <a:prstGeom prst="rect">
            <a:avLst/>
          </a:prstGeom>
          <a:noFill/>
        </p:spPr>
        <p:txBody>
          <a:bodyPr wrap="square" rtlCol="0">
            <a:spAutoFit/>
          </a:bodyPr>
          <a:lstStyle/>
          <a:p>
            <a:r>
              <a:rPr lang="en-US" sz="1400" dirty="0">
                <a:solidFill>
                  <a:prstClr val="black"/>
                </a:solidFill>
              </a:rPr>
              <a:t>Cassandra cluster volume store</a:t>
            </a:r>
          </a:p>
        </p:txBody>
      </p:sp>
      <p:sp>
        <p:nvSpPr>
          <p:cNvPr id="48" name="TextBox 47"/>
          <p:cNvSpPr txBox="1"/>
          <p:nvPr/>
        </p:nvSpPr>
        <p:spPr>
          <a:xfrm>
            <a:off x="6096000" y="5105400"/>
            <a:ext cx="1295400" cy="307777"/>
          </a:xfrm>
          <a:prstGeom prst="rect">
            <a:avLst/>
          </a:prstGeom>
          <a:noFill/>
        </p:spPr>
        <p:txBody>
          <a:bodyPr wrap="square" rtlCol="0">
            <a:spAutoFit/>
          </a:bodyPr>
          <a:lstStyle/>
          <a:p>
            <a:r>
              <a:rPr lang="en-US" sz="1400" dirty="0">
                <a:solidFill>
                  <a:prstClr val="black"/>
                </a:solidFill>
              </a:rPr>
              <a:t>Solr index</a:t>
            </a:r>
          </a:p>
        </p:txBody>
      </p:sp>
      <p:grpSp>
        <p:nvGrpSpPr>
          <p:cNvPr id="19" name="Group 18"/>
          <p:cNvGrpSpPr/>
          <p:nvPr/>
        </p:nvGrpSpPr>
        <p:grpSpPr>
          <a:xfrm>
            <a:off x="685277" y="3733800"/>
            <a:ext cx="2971800" cy="1600200"/>
            <a:chOff x="-2689587" y="4838700"/>
            <a:chExt cx="2971800" cy="1600200"/>
          </a:xfrm>
        </p:grpSpPr>
        <p:sp>
          <p:nvSpPr>
            <p:cNvPr id="10" name="Rectangle 9"/>
            <p:cNvSpPr/>
            <p:nvPr/>
          </p:nvSpPr>
          <p:spPr>
            <a:xfrm>
              <a:off x="-2689587" y="4838700"/>
              <a:ext cx="2971800" cy="16002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7" name="Rectangle 6"/>
            <p:cNvSpPr/>
            <p:nvPr/>
          </p:nvSpPr>
          <p:spPr>
            <a:xfrm>
              <a:off x="-2472280" y="5219700"/>
              <a:ext cx="1180216"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smtClean="0">
                  <a:solidFill>
                    <a:srgbClr val="000000"/>
                  </a:solidFill>
                </a:rPr>
                <a:t>Algorithms</a:t>
              </a:r>
              <a:endParaRPr lang="en-US" sz="1100" dirty="0">
                <a:solidFill>
                  <a:srgbClr val="000000"/>
                </a:solidFill>
              </a:endParaRPr>
            </a:p>
          </p:txBody>
        </p:sp>
        <p:sp>
          <p:nvSpPr>
            <p:cNvPr id="8" name="Rectangle 7"/>
            <p:cNvSpPr/>
            <p:nvPr/>
          </p:nvSpPr>
          <p:spPr>
            <a:xfrm>
              <a:off x="-2472279" y="5829300"/>
              <a:ext cx="1180216"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solidFill>
                    <a:srgbClr val="000000"/>
                  </a:solidFill>
                </a:rPr>
                <a:t>Result Sets</a:t>
              </a:r>
              <a:endParaRPr lang="en-US" sz="1200" dirty="0">
                <a:solidFill>
                  <a:srgbClr val="000000"/>
                </a:solidFill>
              </a:endParaRPr>
            </a:p>
          </p:txBody>
        </p:sp>
        <p:sp>
          <p:nvSpPr>
            <p:cNvPr id="11" name="Rectangle 10"/>
            <p:cNvSpPr/>
            <p:nvPr/>
          </p:nvSpPr>
          <p:spPr>
            <a:xfrm>
              <a:off x="-1105797" y="5219700"/>
              <a:ext cx="123561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rgbClr val="000000"/>
                  </a:solidFill>
                </a:rPr>
                <a:t>Meandre </a:t>
              </a:r>
              <a:r>
                <a:rPr lang="en-US" sz="1200" dirty="0" smtClean="0">
                  <a:solidFill>
                    <a:srgbClr val="000000"/>
                  </a:solidFill>
                </a:rPr>
                <a:t>Workflows</a:t>
              </a:r>
              <a:endParaRPr lang="en-US" sz="1200" dirty="0">
                <a:solidFill>
                  <a:srgbClr val="000000"/>
                </a:solidFill>
              </a:endParaRPr>
            </a:p>
          </p:txBody>
        </p:sp>
        <p:sp>
          <p:nvSpPr>
            <p:cNvPr id="60" name="TextBox 59"/>
            <p:cNvSpPr txBox="1"/>
            <p:nvPr/>
          </p:nvSpPr>
          <p:spPr>
            <a:xfrm>
              <a:off x="-1896558" y="4898812"/>
              <a:ext cx="1370568" cy="307777"/>
            </a:xfrm>
            <a:prstGeom prst="rect">
              <a:avLst/>
            </a:prstGeom>
            <a:noFill/>
          </p:spPr>
          <p:txBody>
            <a:bodyPr wrap="none" rtlCol="0">
              <a:spAutoFit/>
            </a:bodyPr>
            <a:lstStyle/>
            <a:p>
              <a:r>
                <a:rPr lang="en-US" sz="1400" dirty="0" smtClean="0">
                  <a:solidFill>
                    <a:prstClr val="black"/>
                  </a:solidFill>
                </a:rPr>
                <a:t>Registry (WSO2)</a:t>
              </a:r>
              <a:endParaRPr lang="en-US" sz="1400" dirty="0">
                <a:solidFill>
                  <a:prstClr val="black"/>
                </a:solidFill>
              </a:endParaRPr>
            </a:p>
          </p:txBody>
        </p:sp>
      </p:grpSp>
      <p:sp>
        <p:nvSpPr>
          <p:cNvPr id="61" name="Rectangle 60"/>
          <p:cNvSpPr/>
          <p:nvPr/>
        </p:nvSpPr>
        <p:spPr>
          <a:xfrm>
            <a:off x="377481" y="5814646"/>
            <a:ext cx="2819400" cy="6858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Compute resources</a:t>
            </a:r>
          </a:p>
        </p:txBody>
      </p:sp>
      <p:sp>
        <p:nvSpPr>
          <p:cNvPr id="62" name="Rectangle 61"/>
          <p:cNvSpPr/>
          <p:nvPr/>
        </p:nvSpPr>
        <p:spPr>
          <a:xfrm>
            <a:off x="4572000" y="6096000"/>
            <a:ext cx="2819400" cy="457200"/>
          </a:xfrm>
          <a:prstGeom prst="rect">
            <a:avLst/>
          </a:prstGeom>
          <a:solidFill>
            <a:schemeClr val="accent3">
              <a:lumMod val="40000"/>
              <a:lumOff val="6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Storage resources</a:t>
            </a:r>
          </a:p>
        </p:txBody>
      </p:sp>
      <p:pic>
        <p:nvPicPr>
          <p:cNvPr id="63" name="Picture 62"/>
          <p:cNvPicPr>
            <a:picLocks noChangeAspect="1"/>
          </p:cNvPicPr>
          <p:nvPr/>
        </p:nvPicPr>
        <p:blipFill>
          <a:blip r:embed="rId3"/>
          <a:stretch>
            <a:fillRect/>
          </a:stretch>
        </p:blipFill>
        <p:spPr>
          <a:xfrm>
            <a:off x="4267200" y="152400"/>
            <a:ext cx="1295400" cy="863600"/>
          </a:xfrm>
          <a:prstGeom prst="rect">
            <a:avLst/>
          </a:prstGeom>
        </p:spPr>
      </p:pic>
      <p:grpSp>
        <p:nvGrpSpPr>
          <p:cNvPr id="5" name="Group 4"/>
          <p:cNvGrpSpPr/>
          <p:nvPr/>
        </p:nvGrpSpPr>
        <p:grpSpPr>
          <a:xfrm>
            <a:off x="282213" y="1769040"/>
            <a:ext cx="2393228" cy="1143000"/>
            <a:chOff x="732739" y="3200400"/>
            <a:chExt cx="2393228" cy="1143000"/>
          </a:xfrm>
        </p:grpSpPr>
        <p:sp>
          <p:nvSpPr>
            <p:cNvPr id="25" name="Rectangle 24"/>
            <p:cNvSpPr/>
            <p:nvPr/>
          </p:nvSpPr>
          <p:spPr>
            <a:xfrm>
              <a:off x="732739" y="3200400"/>
              <a:ext cx="2393228" cy="1143000"/>
            </a:xfrm>
            <a:prstGeom prst="rect">
              <a:avLst/>
            </a:prstGeom>
            <a:solidFill>
              <a:schemeClr val="accent3">
                <a:lumMod val="40000"/>
                <a:lumOff val="60000"/>
              </a:schemeClr>
            </a:solidFill>
            <a:ln>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6" name="TextBox 55"/>
            <p:cNvSpPr txBox="1"/>
            <p:nvPr/>
          </p:nvSpPr>
          <p:spPr>
            <a:xfrm>
              <a:off x="1567770" y="3235523"/>
              <a:ext cx="615938" cy="307777"/>
            </a:xfrm>
            <a:prstGeom prst="rect">
              <a:avLst/>
            </a:prstGeom>
            <a:noFill/>
          </p:spPr>
          <p:txBody>
            <a:bodyPr wrap="none" rtlCol="0">
              <a:spAutoFit/>
            </a:bodyPr>
            <a:lstStyle/>
            <a:p>
              <a:r>
                <a:rPr lang="en-US" sz="1400" dirty="0" smtClean="0">
                  <a:solidFill>
                    <a:prstClr val="black"/>
                  </a:solidFill>
                </a:rPr>
                <a:t>Agent</a:t>
              </a:r>
              <a:endParaRPr lang="en-US" sz="1400" dirty="0">
                <a:solidFill>
                  <a:prstClr val="black"/>
                </a:solidFill>
              </a:endParaRPr>
            </a:p>
          </p:txBody>
        </p:sp>
        <p:sp>
          <p:nvSpPr>
            <p:cNvPr id="16" name="Rectangle 15"/>
            <p:cNvSpPr/>
            <p:nvPr/>
          </p:nvSpPr>
          <p:spPr>
            <a:xfrm>
              <a:off x="828007" y="3619500"/>
              <a:ext cx="1047732" cy="4836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solidFill>
                    <a:srgbClr val="000000"/>
                  </a:solidFill>
                </a:rPr>
                <a:t>Job Submission</a:t>
              </a:r>
              <a:endParaRPr lang="en-US" sz="1200" dirty="0">
                <a:solidFill>
                  <a:srgbClr val="000000"/>
                </a:solidFill>
              </a:endParaRPr>
            </a:p>
          </p:txBody>
        </p:sp>
        <p:sp>
          <p:nvSpPr>
            <p:cNvPr id="57" name="Rectangle 56"/>
            <p:cNvSpPr/>
            <p:nvPr/>
          </p:nvSpPr>
          <p:spPr>
            <a:xfrm>
              <a:off x="1973673" y="3619500"/>
              <a:ext cx="1047732" cy="4836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smtClean="0">
                  <a:solidFill>
                    <a:srgbClr val="000000"/>
                  </a:solidFill>
                </a:rPr>
                <a:t>Collection building</a:t>
              </a:r>
              <a:endParaRPr lang="en-US" sz="1200" dirty="0">
                <a:solidFill>
                  <a:srgbClr val="000000"/>
                </a:solidFill>
              </a:endParaRPr>
            </a:p>
          </p:txBody>
        </p:sp>
      </p:grpSp>
      <p:sp>
        <p:nvSpPr>
          <p:cNvPr id="58" name="Rectangle 57"/>
          <p:cNvSpPr/>
          <p:nvPr/>
        </p:nvSpPr>
        <p:spPr>
          <a:xfrm>
            <a:off x="2269067" y="4725888"/>
            <a:ext cx="1247927"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rgbClr val="000000"/>
                </a:solidFill>
              </a:rPr>
              <a:t>C</a:t>
            </a:r>
            <a:r>
              <a:rPr lang="en-US" sz="1200" dirty="0" smtClean="0">
                <a:solidFill>
                  <a:srgbClr val="000000"/>
                </a:solidFill>
              </a:rPr>
              <a:t>ollections</a:t>
            </a:r>
            <a:endParaRPr lang="en-US" sz="1200" dirty="0">
              <a:solidFill>
                <a:srgbClr val="000000"/>
              </a:solidFill>
            </a:endParaRPr>
          </a:p>
        </p:txBody>
      </p:sp>
      <p:sp>
        <p:nvSpPr>
          <p:cNvPr id="49" name="Rectangle 48"/>
          <p:cNvSpPr/>
          <p:nvPr/>
        </p:nvSpPr>
        <p:spPr>
          <a:xfrm>
            <a:off x="1035772" y="1219200"/>
            <a:ext cx="1555028"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rgbClr val="000000"/>
                </a:solidFill>
              </a:rPr>
              <a:t>Blacklight</a:t>
            </a:r>
          </a:p>
        </p:txBody>
      </p:sp>
      <p:sp>
        <p:nvSpPr>
          <p:cNvPr id="51" name="Rectangle 50"/>
          <p:cNvSpPr/>
          <p:nvPr/>
        </p:nvSpPr>
        <p:spPr>
          <a:xfrm>
            <a:off x="6934200" y="3429000"/>
            <a:ext cx="1667932"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solidFill>
                  <a:srgbClr val="000000"/>
                </a:solidFill>
              </a:rPr>
              <a:t>Solr Proxy</a:t>
            </a:r>
            <a:endParaRPr lang="en-US" sz="1600" dirty="0">
              <a:solidFill>
                <a:srgbClr val="000000"/>
              </a:solidFill>
            </a:endParaRPr>
          </a:p>
        </p:txBody>
      </p:sp>
      <p:sp>
        <p:nvSpPr>
          <p:cNvPr id="3" name="Rounded Rectangular Callout 2"/>
          <p:cNvSpPr/>
          <p:nvPr/>
        </p:nvSpPr>
        <p:spPr>
          <a:xfrm rot="10800000">
            <a:off x="448735" y="113781"/>
            <a:ext cx="4284130" cy="6498167"/>
          </a:xfrm>
          <a:prstGeom prst="wedgeRoundRectCallout">
            <a:avLst>
              <a:gd name="adj1" fmla="val -111134"/>
              <a:gd name="adj2" fmla="val -4355"/>
              <a:gd name="adj3" fmla="val 16667"/>
            </a:avLst>
          </a:prstGeom>
          <a:solidFill>
            <a:schemeClr val="bg1"/>
          </a:solid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Title 1"/>
          <p:cNvSpPr txBox="1">
            <a:spLocks/>
          </p:cNvSpPr>
          <p:nvPr/>
        </p:nvSpPr>
        <p:spPr bwMode="auto">
          <a:xfrm>
            <a:off x="922867" y="330208"/>
            <a:ext cx="334433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defTabSz="457200" rtl="0" eaLnBrk="0" fontAlgn="base" hangingPunct="0">
              <a:spcBef>
                <a:spcPct val="0"/>
              </a:spcBef>
              <a:spcAft>
                <a:spcPct val="0"/>
              </a:spcAft>
              <a:defRPr sz="4400" kern="1200">
                <a:solidFill>
                  <a:schemeClr val="tx1"/>
                </a:solidFill>
                <a:latin typeface="+mj-lt"/>
                <a:ea typeface="ＭＳ Ｐゴシック" pitchFamily="-123" charset="-128"/>
                <a:cs typeface="ＭＳ Ｐゴシック" pitchFamily="-123" charset="-128"/>
              </a:defRPr>
            </a:lvl1pPr>
            <a:lvl2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2pPr>
            <a:lvl3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3pPr>
            <a:lvl4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4pPr>
            <a:lvl5pPr algn="ctr" defTabSz="457200" rtl="0" eaLnBrk="0" fontAlgn="base" hangingPunct="0">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5pPr>
            <a:lvl6pPr marL="4572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6pPr>
            <a:lvl7pPr marL="9144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7pPr>
            <a:lvl8pPr marL="13716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8pPr>
            <a:lvl9pPr marL="1828800" algn="ctr" defTabSz="457200"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9pPr>
          </a:lstStyle>
          <a:p>
            <a:r>
              <a:rPr lang="en-US" sz="2800" dirty="0" err="1" smtClean="0">
                <a:solidFill>
                  <a:schemeClr val="accent3">
                    <a:lumMod val="75000"/>
                  </a:schemeClr>
                </a:solidFill>
              </a:rPr>
              <a:t>Solr</a:t>
            </a:r>
            <a:r>
              <a:rPr lang="en-US" sz="2800" dirty="0" smtClean="0">
                <a:solidFill>
                  <a:schemeClr val="accent3">
                    <a:lumMod val="75000"/>
                  </a:schemeClr>
                </a:solidFill>
              </a:rPr>
              <a:t> Proxy</a:t>
            </a:r>
            <a:endParaRPr lang="en-US" sz="2800" dirty="0">
              <a:solidFill>
                <a:schemeClr val="accent3">
                  <a:lumMod val="75000"/>
                </a:schemeClr>
              </a:solidFill>
            </a:endParaRPr>
          </a:p>
        </p:txBody>
      </p:sp>
      <p:cxnSp>
        <p:nvCxnSpPr>
          <p:cNvPr id="54" name="Straight Arrow Connector 53"/>
          <p:cNvCxnSpPr/>
          <p:nvPr/>
        </p:nvCxnSpPr>
        <p:spPr>
          <a:xfrm rot="5400000">
            <a:off x="314140" y="3140333"/>
            <a:ext cx="4267200" cy="1588"/>
          </a:xfrm>
          <a:prstGeom prst="straightConnector1">
            <a:avLst/>
          </a:prstGeom>
          <a:ln>
            <a:solidFill>
              <a:srgbClr val="77933C"/>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5400000">
            <a:off x="466540" y="3140333"/>
            <a:ext cx="4267200" cy="1588"/>
          </a:xfrm>
          <a:prstGeom prst="straightConnector1">
            <a:avLst/>
          </a:prstGeom>
          <a:ln>
            <a:solidFill>
              <a:schemeClr val="accent3">
                <a:lumMod val="75000"/>
              </a:schemeClr>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59" name="Can 58"/>
          <p:cNvSpPr/>
          <p:nvPr/>
        </p:nvSpPr>
        <p:spPr>
          <a:xfrm>
            <a:off x="999146" y="5274727"/>
            <a:ext cx="3200400" cy="685800"/>
          </a:xfrm>
          <a:prstGeom prst="can">
            <a:avLst/>
          </a:prstGeom>
          <a:solidFill>
            <a:srgbClr val="D7E4BD"/>
          </a:solidFill>
          <a:ln>
            <a:solidFill>
              <a:srgbClr val="C3D69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77933C"/>
                </a:solidFill>
              </a:rPr>
              <a:t>RFS distributed file system</a:t>
            </a:r>
            <a:endParaRPr lang="en-US" dirty="0">
              <a:solidFill>
                <a:srgbClr val="77933C"/>
              </a:solidFill>
            </a:endParaRPr>
          </a:p>
        </p:txBody>
      </p:sp>
      <p:sp>
        <p:nvSpPr>
          <p:cNvPr id="64" name="Rectangle 63"/>
          <p:cNvSpPr/>
          <p:nvPr/>
        </p:nvSpPr>
        <p:spPr>
          <a:xfrm>
            <a:off x="1532546" y="1921927"/>
            <a:ext cx="1981200" cy="457200"/>
          </a:xfrm>
          <a:prstGeom prst="rect">
            <a:avLst/>
          </a:prstGeom>
          <a:solidFill>
            <a:srgbClr val="4F6228"/>
          </a:solidFill>
          <a:ln>
            <a:solidFill>
              <a:srgbClr val="77933C"/>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Solr</a:t>
            </a:r>
            <a:r>
              <a:rPr lang="en-US" dirty="0" smtClean="0"/>
              <a:t> proxy</a:t>
            </a:r>
            <a:endParaRPr lang="en-US" dirty="0"/>
          </a:p>
        </p:txBody>
      </p:sp>
      <p:sp>
        <p:nvSpPr>
          <p:cNvPr id="65" name="Rectangle 64"/>
          <p:cNvSpPr/>
          <p:nvPr/>
        </p:nvSpPr>
        <p:spPr>
          <a:xfrm>
            <a:off x="1915135" y="3325121"/>
            <a:ext cx="1066800" cy="914400"/>
          </a:xfrm>
          <a:prstGeom prst="rect">
            <a:avLst/>
          </a:prstGeom>
          <a:solidFill>
            <a:schemeClr val="accent3">
              <a:lumMod val="50000"/>
            </a:schemeClr>
          </a:solidFill>
          <a:ln>
            <a:solidFill>
              <a:srgbClr val="77933C"/>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Solr</a:t>
            </a:r>
            <a:r>
              <a:rPr lang="en-US" dirty="0" smtClean="0"/>
              <a:t> service</a:t>
            </a:r>
            <a:endParaRPr lang="en-US" dirty="0"/>
          </a:p>
        </p:txBody>
      </p:sp>
      <p:sp>
        <p:nvSpPr>
          <p:cNvPr id="6" name="Slide Number Placeholder 5"/>
          <p:cNvSpPr>
            <a:spLocks noGrp="1"/>
          </p:cNvSpPr>
          <p:nvPr>
            <p:ph type="sldNum" sz="quarter" idx="12"/>
          </p:nvPr>
        </p:nvSpPr>
        <p:spPr/>
        <p:txBody>
          <a:bodyPr/>
          <a:lstStyle/>
          <a:p>
            <a:fld id="{4886E138-09BC-9543-9627-FED5F9E9ED81}" type="slidenum">
              <a:rPr lang="en-US" smtClean="0">
                <a:solidFill>
                  <a:prstClr val="black">
                    <a:tint val="75000"/>
                  </a:prstClr>
                </a:solidFill>
              </a:rPr>
              <a:pPr/>
              <a:t>47</a:t>
            </a:fld>
            <a:endParaRPr lang="en-US">
              <a:solidFill>
                <a:prstClr val="black">
                  <a:tint val="75000"/>
                </a:prstClr>
              </a:solidFill>
            </a:endParaRPr>
          </a:p>
        </p:txBody>
      </p:sp>
    </p:spTree>
    <p:extLst>
      <p:ext uri="{BB962C8B-B14F-4D97-AF65-F5344CB8AC3E}">
        <p14:creationId xmlns:p14="http://schemas.microsoft.com/office/powerpoint/2010/main" val="4057191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Capsule Team</a:t>
            </a:r>
            <a:endParaRPr lang="en-US" dirty="0"/>
          </a:p>
        </p:txBody>
      </p:sp>
      <p:sp>
        <p:nvSpPr>
          <p:cNvPr id="4" name="Content Placeholder 2"/>
          <p:cNvSpPr txBox="1">
            <a:spLocks/>
          </p:cNvSpPr>
          <p:nvPr/>
        </p:nvSpPr>
        <p:spPr>
          <a:xfrm>
            <a:off x="457200" y="1629525"/>
            <a:ext cx="4038600" cy="184486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t>HTRC Data </a:t>
            </a:r>
            <a:r>
              <a:rPr lang="en-US" sz="2400" dirty="0" err="1" smtClean="0"/>
              <a:t>Capsule@IU</a:t>
            </a:r>
            <a:r>
              <a:rPr lang="en-US" sz="2400" dirty="0" smtClean="0"/>
              <a:t>  Team</a:t>
            </a:r>
          </a:p>
          <a:p>
            <a:r>
              <a:rPr lang="en-US" sz="2400" dirty="0" smtClean="0"/>
              <a:t>Beth Plale (PI)</a:t>
            </a:r>
          </a:p>
          <a:p>
            <a:r>
              <a:rPr lang="en-US" sz="2400" dirty="0" err="1" smtClean="0"/>
              <a:t>Jiaan</a:t>
            </a:r>
            <a:r>
              <a:rPr lang="en-US" sz="2400" dirty="0" smtClean="0"/>
              <a:t> Zeng</a:t>
            </a:r>
          </a:p>
          <a:p>
            <a:r>
              <a:rPr lang="en-US" sz="2400" dirty="0" err="1" smtClean="0"/>
              <a:t>Guangchen</a:t>
            </a:r>
            <a:r>
              <a:rPr lang="en-US" sz="2400" dirty="0" smtClean="0"/>
              <a:t> Ruan</a:t>
            </a:r>
          </a:p>
        </p:txBody>
      </p:sp>
      <p:pic>
        <p:nvPicPr>
          <p:cNvPr id="5" name="Picture 4" descr="sloan logo.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5771" y="5277070"/>
            <a:ext cx="3056751" cy="110337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4870" y="4266686"/>
            <a:ext cx="2209419" cy="342900"/>
          </a:xfrm>
          <a:prstGeom prst="rect">
            <a:avLst/>
          </a:prstGeom>
        </p:spPr>
      </p:pic>
      <p:pic>
        <p:nvPicPr>
          <p:cNvPr id="7" name="Picture 6" descr="ilogo_horz_bw.g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3478" y="4848652"/>
            <a:ext cx="1607820" cy="274320"/>
          </a:xfrm>
          <a:prstGeom prst="rect">
            <a:avLst/>
          </a:prstGeom>
        </p:spPr>
      </p:pic>
      <p:sp>
        <p:nvSpPr>
          <p:cNvPr id="8" name="Content Placeholder 4"/>
          <p:cNvSpPr txBox="1">
            <a:spLocks/>
          </p:cNvSpPr>
          <p:nvPr/>
        </p:nvSpPr>
        <p:spPr>
          <a:xfrm>
            <a:off x="4485525" y="1665812"/>
            <a:ext cx="4329701" cy="1430306"/>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Arial"/>
              <a:buNone/>
            </a:pPr>
            <a:r>
              <a:rPr lang="en-US" sz="2400" dirty="0" smtClean="0"/>
              <a:t>HTRC Data Capsule@Michigan</a:t>
            </a:r>
            <a:r>
              <a:rPr lang="en-US" sz="2400" dirty="0"/>
              <a:t> </a:t>
            </a:r>
            <a:r>
              <a:rPr lang="en-US" sz="2400" dirty="0" smtClean="0"/>
              <a:t>Team</a:t>
            </a:r>
          </a:p>
          <a:p>
            <a:r>
              <a:rPr lang="en-US" sz="2400" dirty="0" smtClean="0"/>
              <a:t>Atul Prakash (PI)</a:t>
            </a:r>
          </a:p>
          <a:p>
            <a:r>
              <a:rPr lang="en-US" sz="2400" dirty="0" smtClean="0"/>
              <a:t>Alexander Crowell</a:t>
            </a:r>
          </a:p>
          <a:p>
            <a:endParaRPr lang="en-US" sz="2400" dirty="0" smtClean="0"/>
          </a:p>
          <a:p>
            <a:endParaRPr lang="en-US" sz="2400" dirty="0"/>
          </a:p>
        </p:txBody>
      </p:sp>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91241" y="5364837"/>
            <a:ext cx="514536" cy="5375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0" name="Content Placeholder 4"/>
          <p:cNvSpPr txBox="1">
            <a:spLocks/>
          </p:cNvSpPr>
          <p:nvPr/>
        </p:nvSpPr>
        <p:spPr>
          <a:xfrm>
            <a:off x="4611594" y="2940133"/>
            <a:ext cx="3959411" cy="951051"/>
          </a:xfrm>
          <a:prstGeom prst="rect">
            <a:avLst/>
          </a:prstGeom>
        </p:spPr>
        <p:txBody>
          <a:bodyPr vert="horz" lIns="91440" tIns="45720" rIns="91440" bIns="45720" rtlCol="0">
            <a:normAutofit fontScale="47500" lnSpcReduction="20000"/>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sz="2400" dirty="0"/>
              <a:t>Jiaan Zeng, Guangchen Ruan, Alexander Crowell, Atul Prakash, and Beth Plale. 2014. Cloud computing data capsules for non-consumptiveuse of texts. In </a:t>
            </a:r>
            <a:r>
              <a:rPr lang="en-US" sz="2400" i="1" dirty="0"/>
              <a:t>Proceedings of the 5th ACM workshop on Scientific cloud computing</a:t>
            </a:r>
            <a:r>
              <a:rPr lang="en-US" sz="2400" dirty="0"/>
              <a:t> (ScienceCloud '14). ACM, New York, NY, USA, 9-16. </a:t>
            </a:r>
            <a:r>
              <a:rPr lang="en-US" sz="2400" dirty="0" smtClean="0"/>
              <a:t>DOI=10.1145/2608029.2608031 http://doi.acm.org/10.1145/2608029.2608031</a:t>
            </a: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6395" y="4004128"/>
            <a:ext cx="1889760" cy="1889760"/>
          </a:xfrm>
          <a:prstGeom prst="rect">
            <a:avLst/>
          </a:prstGeom>
        </p:spPr>
      </p:pic>
      <p:sp>
        <p:nvSpPr>
          <p:cNvPr id="12" name="Content Placeholder 2"/>
          <p:cNvSpPr txBox="1">
            <a:spLocks/>
          </p:cNvSpPr>
          <p:nvPr/>
        </p:nvSpPr>
        <p:spPr>
          <a:xfrm>
            <a:off x="477395" y="3674729"/>
            <a:ext cx="4038600" cy="1835659"/>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smtClean="0"/>
              <a:t>Special Thanks to</a:t>
            </a:r>
          </a:p>
          <a:p>
            <a:r>
              <a:rPr lang="en-US" sz="2400" smtClean="0"/>
              <a:t>Samitha Liyanage</a:t>
            </a:r>
          </a:p>
          <a:p>
            <a:r>
              <a:rPr lang="en-US" sz="2400" smtClean="0"/>
              <a:t>Milinda Pathirage</a:t>
            </a:r>
          </a:p>
          <a:p>
            <a:r>
              <a:rPr lang="en-US" sz="2400" smtClean="0"/>
              <a:t>Zong Peng</a:t>
            </a:r>
          </a:p>
          <a:p>
            <a:r>
              <a:rPr lang="en-US" sz="2400" smtClean="0"/>
              <a:t>Earlence Fernandes</a:t>
            </a:r>
          </a:p>
          <a:p>
            <a:r>
              <a:rPr lang="en-US" sz="2400" smtClean="0"/>
              <a:t>Ajit Aluri</a:t>
            </a:r>
          </a:p>
          <a:p>
            <a:endParaRPr lang="en-US" sz="2400" dirty="0"/>
          </a:p>
        </p:txBody>
      </p:sp>
    </p:spTree>
    <p:extLst>
      <p:ext uri="{BB962C8B-B14F-4D97-AF65-F5344CB8AC3E}">
        <p14:creationId xmlns:p14="http://schemas.microsoft.com/office/powerpoint/2010/main" val="15992551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HTRC Data Capsule concept</a:t>
            </a:r>
          </a:p>
        </p:txBody>
      </p:sp>
      <p:sp>
        <p:nvSpPr>
          <p:cNvPr id="3" name="Content Placeholder 2"/>
          <p:cNvSpPr>
            <a:spLocks noGrp="1"/>
          </p:cNvSpPr>
          <p:nvPr>
            <p:ph idx="1"/>
          </p:nvPr>
        </p:nvSpPr>
        <p:spPr/>
        <p:txBody>
          <a:bodyPr/>
          <a:lstStyle/>
          <a:p>
            <a:r>
              <a:rPr lang="en-US" dirty="0"/>
              <a:t>Researcher “checks out” a virtual machine (VM)</a:t>
            </a:r>
          </a:p>
          <a:p>
            <a:r>
              <a:rPr lang="en-US" dirty="0"/>
              <a:t>VM runs in the Trust Ring</a:t>
            </a:r>
          </a:p>
          <a:p>
            <a:r>
              <a:rPr lang="en-US" dirty="0"/>
              <a:t>Researcher owns their VM through weeks/months of analysis</a:t>
            </a:r>
          </a:p>
          <a:p>
            <a:r>
              <a:rPr lang="en-US" dirty="0"/>
              <a:t>Getting stuff into VM is easy, but there is a controlled and audited process for getting results out of the VM</a:t>
            </a:r>
          </a:p>
        </p:txBody>
      </p:sp>
      <p:sp>
        <p:nvSpPr>
          <p:cNvPr id="4" name="Slide Number Placeholder 3"/>
          <p:cNvSpPr>
            <a:spLocks noGrp="1"/>
          </p:cNvSpPr>
          <p:nvPr>
            <p:ph type="sldNum" sz="quarter" idx="12"/>
          </p:nvPr>
        </p:nvSpPr>
        <p:spPr/>
        <p:txBody>
          <a:bodyPr/>
          <a:lstStyle/>
          <a:p>
            <a:fld id="{4886E138-09BC-9543-9627-FED5F9E9ED81}" type="slidenum">
              <a:rPr lang="en-US" smtClean="0">
                <a:solidFill>
                  <a:prstClr val="black">
                    <a:tint val="75000"/>
                  </a:prstClr>
                </a:solidFill>
              </a:rPr>
              <a:pPr/>
              <a:t>49</a:t>
            </a:fld>
            <a:endParaRPr lang="en-US">
              <a:solidFill>
                <a:prstClr val="black">
                  <a:tint val="75000"/>
                </a:prstClr>
              </a:solidFill>
            </a:endParaRPr>
          </a:p>
        </p:txBody>
      </p:sp>
    </p:spTree>
    <p:extLst>
      <p:ext uri="{BB962C8B-B14F-4D97-AF65-F5344CB8AC3E}">
        <p14:creationId xmlns:p14="http://schemas.microsoft.com/office/powerpoint/2010/main" val="25462190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Useful URLs</a:t>
            </a:r>
            <a:endParaRPr lang="en-US" dirty="0"/>
          </a:p>
        </p:txBody>
      </p:sp>
      <p:sp>
        <p:nvSpPr>
          <p:cNvPr id="3" name="Content Placeholder 2"/>
          <p:cNvSpPr>
            <a:spLocks noGrp="1"/>
          </p:cNvSpPr>
          <p:nvPr>
            <p:ph idx="1"/>
          </p:nvPr>
        </p:nvSpPr>
        <p:spPr>
          <a:xfrm>
            <a:off x="457200" y="1600203"/>
            <a:ext cx="8991600" cy="4895849"/>
          </a:xfrm>
        </p:spPr>
        <p:txBody>
          <a:bodyPr>
            <a:normAutofit fontScale="92500" lnSpcReduction="10000"/>
          </a:bodyPr>
          <a:lstStyle/>
          <a:p>
            <a:pPr>
              <a:spcBef>
                <a:spcPts val="0"/>
              </a:spcBef>
              <a:defRPr/>
            </a:pPr>
            <a:r>
              <a:rPr lang="en-US" dirty="0" smtClean="0"/>
              <a:t>HathiTrust</a:t>
            </a:r>
          </a:p>
          <a:p>
            <a:pPr lvl="1">
              <a:spcBef>
                <a:spcPts val="0"/>
              </a:spcBef>
              <a:defRPr/>
            </a:pPr>
            <a:r>
              <a:rPr lang="en-US" dirty="0" smtClean="0">
                <a:hlinkClick r:id="rId3"/>
              </a:rPr>
              <a:t>http://hathitrust.org</a:t>
            </a:r>
            <a:endParaRPr lang="en-US" dirty="0" smtClean="0"/>
          </a:p>
          <a:p>
            <a:pPr>
              <a:spcBef>
                <a:spcPts val="0"/>
              </a:spcBef>
              <a:defRPr/>
            </a:pPr>
            <a:endParaRPr lang="en-US" dirty="0" smtClean="0"/>
          </a:p>
          <a:p>
            <a:pPr>
              <a:spcBef>
                <a:spcPts val="0"/>
              </a:spcBef>
              <a:defRPr/>
            </a:pPr>
            <a:r>
              <a:rPr lang="en-US" dirty="0" smtClean="0"/>
              <a:t>HTRC Portal</a:t>
            </a:r>
          </a:p>
          <a:p>
            <a:pPr lvl="1">
              <a:spcBef>
                <a:spcPts val="0"/>
              </a:spcBef>
              <a:defRPr/>
            </a:pPr>
            <a:r>
              <a:rPr lang="en-US">
                <a:hlinkClick r:id="rId4"/>
              </a:rPr>
              <a:t>https</a:t>
            </a:r>
            <a:r>
              <a:rPr lang="en-US" smtClean="0">
                <a:hlinkClick r:id="rId4"/>
              </a:rPr>
              <a:t>://analytics.hathitrust.org</a:t>
            </a:r>
            <a:r>
              <a:rPr lang="en-US" smtClean="0"/>
              <a:t> </a:t>
            </a:r>
            <a:endParaRPr lang="en-US" dirty="0" smtClean="0"/>
          </a:p>
          <a:p>
            <a:pPr lvl="1">
              <a:spcBef>
                <a:spcPts val="0"/>
              </a:spcBef>
              <a:defRPr/>
            </a:pPr>
            <a:endParaRPr lang="en-US" dirty="0" smtClean="0"/>
          </a:p>
          <a:p>
            <a:pPr>
              <a:spcBef>
                <a:spcPts val="0"/>
              </a:spcBef>
              <a:defRPr/>
            </a:pPr>
            <a:r>
              <a:rPr lang="en-US" dirty="0" smtClean="0"/>
              <a:t>HT + BW</a:t>
            </a:r>
          </a:p>
          <a:p>
            <a:pPr lvl="1">
              <a:spcBef>
                <a:spcPts val="0"/>
              </a:spcBef>
              <a:defRPr/>
            </a:pPr>
            <a:r>
              <a:rPr lang="en-US" dirty="0" smtClean="0">
                <a:hlinkClick r:id="rId5"/>
              </a:rPr>
              <a:t>https://bookworm.htrc.illinois.edu</a:t>
            </a:r>
            <a:endParaRPr lang="en-US" dirty="0" smtClean="0"/>
          </a:p>
          <a:p>
            <a:pPr>
              <a:spcBef>
                <a:spcPts val="0"/>
              </a:spcBef>
              <a:defRPr/>
            </a:pPr>
            <a:endParaRPr lang="en-US" dirty="0" smtClean="0"/>
          </a:p>
          <a:p>
            <a:pPr>
              <a:spcBef>
                <a:spcPts val="0"/>
              </a:spcBef>
              <a:defRPr/>
            </a:pPr>
            <a:r>
              <a:rPr lang="en-US" dirty="0" smtClean="0"/>
              <a:t>New article from </a:t>
            </a:r>
            <a:r>
              <a:rPr lang="en-US" dirty="0" err="1" smtClean="0"/>
              <a:t>Educause</a:t>
            </a:r>
            <a:r>
              <a:rPr lang="en-US" dirty="0" smtClean="0"/>
              <a:t> Review:</a:t>
            </a:r>
          </a:p>
          <a:p>
            <a:pPr lvl="1">
              <a:spcBef>
                <a:spcPts val="0"/>
              </a:spcBef>
              <a:defRPr/>
            </a:pPr>
            <a:r>
              <a:rPr lang="en-US" dirty="0">
                <a:hlinkClick r:id="rId6"/>
              </a:rPr>
              <a:t>http://er.educause.edu/articles/2016/5/the-hathitrust-research-center-exploring-the-full-text-frontier</a:t>
            </a:r>
            <a:endParaRPr lang="en-US" dirty="0"/>
          </a:p>
        </p:txBody>
      </p:sp>
    </p:spTree>
    <p:extLst>
      <p:ext uri="{BB962C8B-B14F-4D97-AF65-F5344CB8AC3E}">
        <p14:creationId xmlns:p14="http://schemas.microsoft.com/office/powerpoint/2010/main" val="196170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heel(1)">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arn(inVertical)">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barn(inVertical)">
                                      <p:cBhvr>
                                        <p:cTn id="20" dur="500"/>
                                        <p:tgtEl>
                                          <p:spTgt spid="3">
                                            <p:txEl>
                                              <p:pRg st="6" end="6"/>
                                            </p:txEl>
                                          </p:spTgt>
                                        </p:tgtEl>
                                      </p:cBhvr>
                                    </p:animEffect>
                                  </p:childTnLst>
                                </p:cTn>
                              </p:par>
                              <p:par>
                                <p:cTn id="21" presetID="21" presetClass="entr" presetSubtype="1"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wheel(1)">
                                      <p:cBhvr>
                                        <p:cTn id="23" dur="20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wheel(1)">
                                      <p:cBhvr>
                                        <p:cTn id="28"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 Data Capsule</a:t>
            </a:r>
            <a:endParaRPr lang="en-US" dirty="0"/>
          </a:p>
        </p:txBody>
      </p:sp>
      <p:sp>
        <p:nvSpPr>
          <p:cNvPr id="4" name="Rounded Rectangle 3"/>
          <p:cNvSpPr/>
          <p:nvPr/>
        </p:nvSpPr>
        <p:spPr>
          <a:xfrm>
            <a:off x="1303448" y="5249956"/>
            <a:ext cx="2133599" cy="762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Host-1</a:t>
            </a:r>
            <a:endParaRPr lang="en-US" dirty="0">
              <a:solidFill>
                <a:schemeClr val="tx1"/>
              </a:solidFill>
            </a:endParaRPr>
          </a:p>
        </p:txBody>
      </p:sp>
      <p:sp>
        <p:nvSpPr>
          <p:cNvPr id="5" name="Rounded Rectangle 4"/>
          <p:cNvSpPr/>
          <p:nvPr/>
        </p:nvSpPr>
        <p:spPr>
          <a:xfrm>
            <a:off x="1401419" y="4915346"/>
            <a:ext cx="816429" cy="48701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VM-1</a:t>
            </a:r>
            <a:endParaRPr lang="en-US" dirty="0">
              <a:solidFill>
                <a:schemeClr val="tx1"/>
              </a:solidFill>
            </a:endParaRPr>
          </a:p>
        </p:txBody>
      </p:sp>
      <p:sp>
        <p:nvSpPr>
          <p:cNvPr id="6" name="TextBox 5"/>
          <p:cNvSpPr txBox="1"/>
          <p:nvPr/>
        </p:nvSpPr>
        <p:spPr>
          <a:xfrm>
            <a:off x="2194570" y="4864491"/>
            <a:ext cx="367408" cy="400110"/>
          </a:xfrm>
          <a:prstGeom prst="rect">
            <a:avLst/>
          </a:prstGeom>
          <a:noFill/>
        </p:spPr>
        <p:txBody>
          <a:bodyPr wrap="none" rtlCol="0">
            <a:spAutoFit/>
          </a:bodyPr>
          <a:lstStyle/>
          <a:p>
            <a:r>
              <a:rPr lang="en-US" sz="2000" b="1" dirty="0" smtClean="0"/>
              <a:t>…</a:t>
            </a:r>
            <a:endParaRPr lang="en-US" sz="2000" b="1" dirty="0"/>
          </a:p>
        </p:txBody>
      </p:sp>
      <p:sp>
        <p:nvSpPr>
          <p:cNvPr id="7" name="TextBox 6"/>
          <p:cNvSpPr txBox="1"/>
          <p:nvPr/>
        </p:nvSpPr>
        <p:spPr>
          <a:xfrm>
            <a:off x="3437048" y="5336336"/>
            <a:ext cx="439544" cy="523220"/>
          </a:xfrm>
          <a:prstGeom prst="rect">
            <a:avLst/>
          </a:prstGeom>
          <a:noFill/>
        </p:spPr>
        <p:txBody>
          <a:bodyPr wrap="none" rtlCol="0">
            <a:spAutoFit/>
          </a:bodyPr>
          <a:lstStyle/>
          <a:p>
            <a:r>
              <a:rPr lang="en-US" sz="2800" b="1" dirty="0" smtClean="0"/>
              <a:t>…</a:t>
            </a:r>
            <a:endParaRPr lang="en-US" sz="2800" b="1" dirty="0"/>
          </a:p>
        </p:txBody>
      </p:sp>
      <p:sp>
        <p:nvSpPr>
          <p:cNvPr id="8" name="Rounded Rectangle 7"/>
          <p:cNvSpPr/>
          <p:nvPr/>
        </p:nvSpPr>
        <p:spPr>
          <a:xfrm>
            <a:off x="1303448" y="3954556"/>
            <a:ext cx="4724400" cy="45720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Hypervisor Scripts</a:t>
            </a:r>
            <a:endParaRPr lang="en-US" dirty="0">
              <a:solidFill>
                <a:schemeClr val="tx1"/>
              </a:solidFill>
            </a:endParaRPr>
          </a:p>
        </p:txBody>
      </p:sp>
      <p:sp>
        <p:nvSpPr>
          <p:cNvPr id="9" name="Rounded Rectangle 8"/>
          <p:cNvSpPr/>
          <p:nvPr/>
        </p:nvSpPr>
        <p:spPr>
          <a:xfrm>
            <a:off x="1303447" y="3192556"/>
            <a:ext cx="4724401" cy="45720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Web Services</a:t>
            </a:r>
            <a:endParaRPr lang="en-US" dirty="0">
              <a:solidFill>
                <a:schemeClr val="tx1"/>
              </a:solidFill>
            </a:endParaRPr>
          </a:p>
        </p:txBody>
      </p:sp>
      <p:sp>
        <p:nvSpPr>
          <p:cNvPr id="10" name="Rounded Rectangle 9"/>
          <p:cNvSpPr/>
          <p:nvPr/>
        </p:nvSpPr>
        <p:spPr>
          <a:xfrm>
            <a:off x="1212735" y="1995127"/>
            <a:ext cx="4724400" cy="4572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Web UI</a:t>
            </a:r>
            <a:endParaRPr lang="en-US" dirty="0">
              <a:solidFill>
                <a:schemeClr val="tx1"/>
              </a:solidFill>
            </a:endParaRPr>
          </a:p>
        </p:txBody>
      </p:sp>
      <p:sp>
        <p:nvSpPr>
          <p:cNvPr id="11" name="Rounded Rectangle 10"/>
          <p:cNvSpPr/>
          <p:nvPr/>
        </p:nvSpPr>
        <p:spPr>
          <a:xfrm>
            <a:off x="6218349" y="3954556"/>
            <a:ext cx="609599" cy="2057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solidFill>
                  <a:schemeClr val="tx1"/>
                </a:solidFill>
              </a:rPr>
              <a:t>Database</a:t>
            </a:r>
            <a:endParaRPr lang="en-US" dirty="0">
              <a:solidFill>
                <a:schemeClr val="tx1"/>
              </a:solidFill>
            </a:endParaRPr>
          </a:p>
        </p:txBody>
      </p:sp>
      <p:sp>
        <p:nvSpPr>
          <p:cNvPr id="12" name="Rounded Rectangle 11"/>
          <p:cNvSpPr/>
          <p:nvPr/>
        </p:nvSpPr>
        <p:spPr>
          <a:xfrm>
            <a:off x="6198390" y="1973356"/>
            <a:ext cx="2209800" cy="4572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smtClean="0">
                <a:solidFill>
                  <a:schemeClr val="tx1"/>
                </a:solidFill>
              </a:rPr>
              <a:t>User Authentication</a:t>
            </a:r>
            <a:endParaRPr lang="en-US" dirty="0">
              <a:solidFill>
                <a:schemeClr val="tx1"/>
              </a:solidFill>
            </a:endParaRPr>
          </a:p>
        </p:txBody>
      </p:sp>
      <p:cxnSp>
        <p:nvCxnSpPr>
          <p:cNvPr id="13" name="Straight Connector 12"/>
          <p:cNvCxnSpPr/>
          <p:nvPr/>
        </p:nvCxnSpPr>
        <p:spPr>
          <a:xfrm>
            <a:off x="1303448" y="2811556"/>
            <a:ext cx="7104742" cy="0"/>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useBgFill="1">
        <p:nvSpPr>
          <p:cNvPr id="14" name="TextBox 13"/>
          <p:cNvSpPr txBox="1"/>
          <p:nvPr/>
        </p:nvSpPr>
        <p:spPr>
          <a:xfrm>
            <a:off x="4656248" y="2594624"/>
            <a:ext cx="913712" cy="369332"/>
          </a:xfrm>
          <a:prstGeom prst="rect">
            <a:avLst/>
          </a:prstGeom>
        </p:spPr>
        <p:txBody>
          <a:bodyPr wrap="none" rtlCol="0">
            <a:spAutoFit/>
          </a:bodyPr>
          <a:lstStyle/>
          <a:p>
            <a:r>
              <a:rPr lang="en-US" dirty="0"/>
              <a:t>Firewall</a:t>
            </a:r>
          </a:p>
        </p:txBody>
      </p:sp>
      <p:sp>
        <p:nvSpPr>
          <p:cNvPr id="15" name="Rounded Rectangle 14"/>
          <p:cNvSpPr/>
          <p:nvPr/>
        </p:nvSpPr>
        <p:spPr>
          <a:xfrm>
            <a:off x="6218348" y="3192556"/>
            <a:ext cx="2189841" cy="45720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Audit</a:t>
            </a:r>
            <a:endParaRPr lang="en-US" dirty="0">
              <a:solidFill>
                <a:schemeClr val="tx1"/>
              </a:solidFill>
            </a:endParaRPr>
          </a:p>
        </p:txBody>
      </p:sp>
      <p:sp>
        <p:nvSpPr>
          <p:cNvPr id="16" name="Rounded Rectangle 15"/>
          <p:cNvSpPr/>
          <p:nvPr/>
        </p:nvSpPr>
        <p:spPr>
          <a:xfrm>
            <a:off x="7018448" y="3954556"/>
            <a:ext cx="609599" cy="2057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solidFill>
                  <a:schemeClr val="tx1"/>
                </a:solidFill>
              </a:rPr>
              <a:t>Image Store</a:t>
            </a:r>
            <a:endParaRPr lang="en-US" dirty="0">
              <a:solidFill>
                <a:schemeClr val="tx1"/>
              </a:solidFill>
            </a:endParaRPr>
          </a:p>
        </p:txBody>
      </p:sp>
      <p:sp>
        <p:nvSpPr>
          <p:cNvPr id="17" name="Rounded Rectangle 16"/>
          <p:cNvSpPr/>
          <p:nvPr/>
        </p:nvSpPr>
        <p:spPr>
          <a:xfrm>
            <a:off x="7798591" y="3954556"/>
            <a:ext cx="609599" cy="2057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solidFill>
                  <a:schemeClr val="tx1"/>
                </a:solidFill>
              </a:rPr>
              <a:t>Volume Store</a:t>
            </a:r>
            <a:endParaRPr lang="en-US" dirty="0">
              <a:solidFill>
                <a:schemeClr val="tx1"/>
              </a:solidFill>
            </a:endParaRPr>
          </a:p>
        </p:txBody>
      </p:sp>
      <p:sp>
        <p:nvSpPr>
          <p:cNvPr id="18" name="Rounded Rectangle 17"/>
          <p:cNvSpPr/>
          <p:nvPr/>
        </p:nvSpPr>
        <p:spPr>
          <a:xfrm>
            <a:off x="2529905" y="4915346"/>
            <a:ext cx="816429" cy="48701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VM-k</a:t>
            </a:r>
            <a:endParaRPr lang="en-US" dirty="0">
              <a:solidFill>
                <a:schemeClr val="tx1"/>
              </a:solidFill>
            </a:endParaRPr>
          </a:p>
        </p:txBody>
      </p:sp>
      <p:sp>
        <p:nvSpPr>
          <p:cNvPr id="19" name="Rounded Rectangle 18"/>
          <p:cNvSpPr/>
          <p:nvPr/>
        </p:nvSpPr>
        <p:spPr>
          <a:xfrm>
            <a:off x="3894249" y="5249956"/>
            <a:ext cx="2133599" cy="762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Host-N</a:t>
            </a:r>
            <a:endParaRPr lang="en-US" dirty="0">
              <a:solidFill>
                <a:schemeClr val="tx1"/>
              </a:solidFill>
            </a:endParaRPr>
          </a:p>
        </p:txBody>
      </p:sp>
      <p:sp>
        <p:nvSpPr>
          <p:cNvPr id="20" name="Rounded Rectangle 19"/>
          <p:cNvSpPr/>
          <p:nvPr/>
        </p:nvSpPr>
        <p:spPr>
          <a:xfrm>
            <a:off x="3992220" y="4915346"/>
            <a:ext cx="816429" cy="48701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VM-1</a:t>
            </a:r>
            <a:endParaRPr lang="en-US" dirty="0">
              <a:solidFill>
                <a:schemeClr val="tx1"/>
              </a:solidFill>
            </a:endParaRPr>
          </a:p>
        </p:txBody>
      </p:sp>
      <p:sp>
        <p:nvSpPr>
          <p:cNvPr id="21" name="TextBox 20"/>
          <p:cNvSpPr txBox="1"/>
          <p:nvPr/>
        </p:nvSpPr>
        <p:spPr>
          <a:xfrm>
            <a:off x="4785371" y="4864491"/>
            <a:ext cx="367408" cy="400110"/>
          </a:xfrm>
          <a:prstGeom prst="rect">
            <a:avLst/>
          </a:prstGeom>
          <a:noFill/>
        </p:spPr>
        <p:txBody>
          <a:bodyPr wrap="none" rtlCol="0">
            <a:spAutoFit/>
          </a:bodyPr>
          <a:lstStyle/>
          <a:p>
            <a:r>
              <a:rPr lang="en-US" sz="2000" b="1" dirty="0" smtClean="0"/>
              <a:t>…</a:t>
            </a:r>
            <a:endParaRPr lang="en-US" sz="2000" b="1" dirty="0"/>
          </a:p>
        </p:txBody>
      </p:sp>
      <p:sp>
        <p:nvSpPr>
          <p:cNvPr id="22" name="Rounded Rectangle 21"/>
          <p:cNvSpPr/>
          <p:nvPr/>
        </p:nvSpPr>
        <p:spPr>
          <a:xfrm>
            <a:off x="5120706" y="4915346"/>
            <a:ext cx="816429" cy="48701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VM-k</a:t>
            </a:r>
            <a:endParaRPr lang="en-US" dirty="0">
              <a:solidFill>
                <a:schemeClr val="tx1"/>
              </a:solidFill>
            </a:endParaRPr>
          </a:p>
        </p:txBody>
      </p:sp>
      <p:sp>
        <p:nvSpPr>
          <p:cNvPr id="23" name="Left Brace 22"/>
          <p:cNvSpPr/>
          <p:nvPr/>
        </p:nvSpPr>
        <p:spPr>
          <a:xfrm>
            <a:off x="1036746" y="4150146"/>
            <a:ext cx="266702" cy="1480810"/>
          </a:xfrm>
          <a:prstGeom prst="leftBrace">
            <a:avLst>
              <a:gd name="adj1" fmla="val 71190"/>
              <a:gd name="adj2" fmla="val 4813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Left Brace 23"/>
          <p:cNvSpPr/>
          <p:nvPr/>
        </p:nvSpPr>
        <p:spPr>
          <a:xfrm>
            <a:off x="998643" y="3192556"/>
            <a:ext cx="266702" cy="457200"/>
          </a:xfrm>
          <a:prstGeom prst="leftBrace">
            <a:avLst>
              <a:gd name="adj1" fmla="val 71190"/>
              <a:gd name="adj2" fmla="val 4813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Left Brace 24"/>
          <p:cNvSpPr/>
          <p:nvPr/>
        </p:nvSpPr>
        <p:spPr>
          <a:xfrm>
            <a:off x="960546" y="1973356"/>
            <a:ext cx="266702" cy="457200"/>
          </a:xfrm>
          <a:prstGeom prst="leftBrace">
            <a:avLst>
              <a:gd name="adj1" fmla="val 71190"/>
              <a:gd name="adj2" fmla="val 4813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TextBox 25"/>
          <p:cNvSpPr txBox="1"/>
          <p:nvPr/>
        </p:nvSpPr>
        <p:spPr>
          <a:xfrm>
            <a:off x="674738" y="1604024"/>
            <a:ext cx="400110" cy="1151982"/>
          </a:xfrm>
          <a:prstGeom prst="rect">
            <a:avLst/>
          </a:prstGeom>
          <a:noFill/>
        </p:spPr>
        <p:txBody>
          <a:bodyPr vert="vert" wrap="none" rtlCol="0">
            <a:spAutoFit/>
          </a:bodyPr>
          <a:lstStyle/>
          <a:p>
            <a:r>
              <a:rPr lang="en-US" sz="1400" dirty="0" smtClean="0"/>
              <a:t>Web front end</a:t>
            </a:r>
            <a:endParaRPr lang="en-US" sz="1400" dirty="0"/>
          </a:p>
        </p:txBody>
      </p:sp>
      <p:sp>
        <p:nvSpPr>
          <p:cNvPr id="27" name="TextBox 26"/>
          <p:cNvSpPr txBox="1"/>
          <p:nvPr/>
        </p:nvSpPr>
        <p:spPr>
          <a:xfrm>
            <a:off x="636636" y="2971082"/>
            <a:ext cx="400110" cy="983474"/>
          </a:xfrm>
          <a:prstGeom prst="rect">
            <a:avLst/>
          </a:prstGeom>
          <a:noFill/>
        </p:spPr>
        <p:txBody>
          <a:bodyPr vert="vert" wrap="none" rtlCol="0">
            <a:spAutoFit/>
          </a:bodyPr>
          <a:lstStyle/>
          <a:p>
            <a:r>
              <a:rPr lang="en-US" sz="1400" dirty="0" smtClean="0"/>
              <a:t>Web service</a:t>
            </a:r>
            <a:endParaRPr lang="en-US" sz="1400" dirty="0"/>
          </a:p>
        </p:txBody>
      </p:sp>
      <p:sp>
        <p:nvSpPr>
          <p:cNvPr id="28" name="TextBox 27"/>
          <p:cNvSpPr txBox="1"/>
          <p:nvPr/>
        </p:nvSpPr>
        <p:spPr>
          <a:xfrm>
            <a:off x="636636" y="4411756"/>
            <a:ext cx="400110" cy="706925"/>
          </a:xfrm>
          <a:prstGeom prst="rect">
            <a:avLst/>
          </a:prstGeom>
          <a:noFill/>
        </p:spPr>
        <p:txBody>
          <a:bodyPr vert="vert" wrap="none" rtlCol="0">
            <a:spAutoFit/>
          </a:bodyPr>
          <a:lstStyle/>
          <a:p>
            <a:r>
              <a:rPr lang="en-US" sz="1400" dirty="0" smtClean="0"/>
              <a:t>Backend</a:t>
            </a:r>
            <a:endParaRPr lang="en-US" sz="1400" dirty="0"/>
          </a:p>
        </p:txBody>
      </p:sp>
    </p:spTree>
    <p:extLst>
      <p:ext uri="{BB962C8B-B14F-4D97-AF65-F5344CB8AC3E}">
        <p14:creationId xmlns:p14="http://schemas.microsoft.com/office/powerpoint/2010/main" val="2196072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Data Capsule with </a:t>
            </a:r>
            <a:r>
              <a:rPr lang="en-US" dirty="0" err="1"/>
              <a:t>i</a:t>
            </a:r>
            <a:r>
              <a:rPr lang="en-US" dirty="0"/>
              <a:t>-Python installed</a:t>
            </a:r>
          </a:p>
        </p:txBody>
      </p:sp>
      <p:pic>
        <p:nvPicPr>
          <p:cNvPr id="4" name="Picture 3" descr="Use Case: Perform Text Analytics Using IPython - Community - HTRC Wiki - Windows Internet Explorer">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00" y="1600200"/>
            <a:ext cx="9080500" cy="4953000"/>
          </a:xfrm>
          <a:prstGeom prst="rect">
            <a:avLst/>
          </a:prstGeom>
        </p:spPr>
      </p:pic>
    </p:spTree>
    <p:extLst>
      <p:ext uri="{BB962C8B-B14F-4D97-AF65-F5344CB8AC3E}">
        <p14:creationId xmlns:p14="http://schemas.microsoft.com/office/powerpoint/2010/main" val="1582162557"/>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xmlns:p14="http://schemas.microsoft.com/office/powerpoint/2010/main">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pPr algn="l"/>
            <a:r>
              <a:rPr lang="en-US" dirty="0"/>
              <a:t>Mode switch protection: </a:t>
            </a:r>
            <a:br>
              <a:rPr lang="en-US" dirty="0"/>
            </a:br>
            <a:r>
              <a:rPr lang="en-US" b="1" dirty="0">
                <a:solidFill>
                  <a:srgbClr val="FF0000"/>
                </a:solidFill>
              </a:rPr>
              <a:t>maintenance mode</a:t>
            </a:r>
          </a:p>
        </p:txBody>
      </p:sp>
      <p:sp>
        <p:nvSpPr>
          <p:cNvPr id="6" name="Rounded Rectangle 5"/>
          <p:cNvSpPr/>
          <p:nvPr/>
        </p:nvSpPr>
        <p:spPr>
          <a:xfrm>
            <a:off x="3181586" y="2976265"/>
            <a:ext cx="2590800" cy="1219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 Capsule</a:t>
            </a:r>
          </a:p>
        </p:txBody>
      </p:sp>
      <p:sp>
        <p:nvSpPr>
          <p:cNvPr id="7" name="Rounded Rectangle 6"/>
          <p:cNvSpPr/>
          <p:nvPr/>
        </p:nvSpPr>
        <p:spPr>
          <a:xfrm>
            <a:off x="3181586" y="2976265"/>
            <a:ext cx="2590800" cy="12192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 Capsule</a:t>
            </a:r>
          </a:p>
        </p:txBody>
      </p:sp>
      <p:cxnSp>
        <p:nvCxnSpPr>
          <p:cNvPr id="8" name="Straight Arrow Connector 7"/>
          <p:cNvCxnSpPr/>
          <p:nvPr/>
        </p:nvCxnSpPr>
        <p:spPr>
          <a:xfrm flipH="1">
            <a:off x="5086586" y="1524000"/>
            <a:ext cx="18814" cy="1452265"/>
          </a:xfrm>
          <a:prstGeom prst="straightConnector1">
            <a:avLst/>
          </a:prstGeom>
          <a:ln w="28575" cmpd="sng">
            <a:solidFill>
              <a:srgbClr val="1E1C1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3"/>
          </p:cNvCxnSpPr>
          <p:nvPr/>
        </p:nvCxnSpPr>
        <p:spPr>
          <a:xfrm flipV="1">
            <a:off x="5772386" y="3581400"/>
            <a:ext cx="2609614" cy="4465"/>
          </a:xfrm>
          <a:prstGeom prst="straightConnector1">
            <a:avLst/>
          </a:prstGeom>
          <a:ln w="28575" cmpd="sng">
            <a:solidFill>
              <a:srgbClr val="008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33400" y="3581400"/>
            <a:ext cx="2648186" cy="4465"/>
          </a:xfrm>
          <a:prstGeom prst="straightConnector1">
            <a:avLst/>
          </a:prstGeom>
          <a:ln w="28575" cmpd="sng">
            <a:solidFill>
              <a:srgbClr val="008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7200" y="3124200"/>
            <a:ext cx="2248031" cy="830997"/>
          </a:xfrm>
          <a:prstGeom prst="rect">
            <a:avLst/>
          </a:prstGeom>
          <a:noFill/>
        </p:spPr>
        <p:txBody>
          <a:bodyPr wrap="none" rtlCol="0">
            <a:spAutoFit/>
          </a:bodyPr>
          <a:lstStyle/>
          <a:p>
            <a:r>
              <a:rPr lang="en-US" sz="2400" dirty="0"/>
              <a:t>User traffic from </a:t>
            </a:r>
          </a:p>
          <a:p>
            <a:r>
              <a:rPr lang="en-US" sz="2400" dirty="0"/>
              <a:t>desktop allowed</a:t>
            </a:r>
          </a:p>
        </p:txBody>
      </p:sp>
      <p:sp>
        <p:nvSpPr>
          <p:cNvPr id="14" name="TextBox 13"/>
          <p:cNvSpPr txBox="1"/>
          <p:nvPr/>
        </p:nvSpPr>
        <p:spPr>
          <a:xfrm>
            <a:off x="1447800" y="1828800"/>
            <a:ext cx="2667000" cy="830997"/>
          </a:xfrm>
          <a:prstGeom prst="rect">
            <a:avLst/>
          </a:prstGeom>
          <a:noFill/>
        </p:spPr>
        <p:txBody>
          <a:bodyPr wrap="square" rtlCol="0">
            <a:spAutoFit/>
          </a:bodyPr>
          <a:lstStyle/>
          <a:p>
            <a:r>
              <a:rPr lang="en-US" sz="2400" dirty="0"/>
              <a:t>Arbitrary network download allowed</a:t>
            </a:r>
          </a:p>
        </p:txBody>
      </p:sp>
      <p:sp>
        <p:nvSpPr>
          <p:cNvPr id="15" name="TextBox 14"/>
          <p:cNvSpPr txBox="1"/>
          <p:nvPr/>
        </p:nvSpPr>
        <p:spPr>
          <a:xfrm>
            <a:off x="5867401" y="3733800"/>
            <a:ext cx="3048000" cy="830997"/>
          </a:xfrm>
          <a:prstGeom prst="rect">
            <a:avLst/>
          </a:prstGeom>
          <a:noFill/>
        </p:spPr>
        <p:txBody>
          <a:bodyPr wrap="square" rtlCol="0">
            <a:spAutoFit/>
          </a:bodyPr>
          <a:lstStyle/>
          <a:p>
            <a:r>
              <a:rPr lang="en-US" sz="2400" dirty="0"/>
              <a:t>Arbitrary network upload allowed</a:t>
            </a:r>
          </a:p>
        </p:txBody>
      </p:sp>
      <p:sp>
        <p:nvSpPr>
          <p:cNvPr id="17" name="TextBox 16"/>
          <p:cNvSpPr txBox="1"/>
          <p:nvPr/>
        </p:nvSpPr>
        <p:spPr>
          <a:xfrm>
            <a:off x="533400" y="5200472"/>
            <a:ext cx="5043700" cy="1200328"/>
          </a:xfrm>
          <a:prstGeom prst="rect">
            <a:avLst/>
          </a:prstGeom>
          <a:noFill/>
          <a:ln w="6350" cap="rnd">
            <a:solidFill>
              <a:schemeClr val="tx1"/>
            </a:solidFill>
            <a:prstDash val="dash"/>
          </a:ln>
        </p:spPr>
        <p:txBody>
          <a:bodyPr wrap="square" rtlCol="0">
            <a:spAutoFit/>
          </a:bodyPr>
          <a:lstStyle/>
          <a:p>
            <a:r>
              <a:rPr lang="en-US" sz="2400" dirty="0"/>
              <a:t>during maintenance mode, researcher installs new software and loads data into capsule</a:t>
            </a:r>
          </a:p>
        </p:txBody>
      </p:sp>
      <p:cxnSp>
        <p:nvCxnSpPr>
          <p:cNvPr id="18" name="Curved Connector 17"/>
          <p:cNvCxnSpPr>
            <a:stCxn id="17" idx="3"/>
            <a:endCxn id="6" idx="2"/>
          </p:cNvCxnSpPr>
          <p:nvPr/>
        </p:nvCxnSpPr>
        <p:spPr>
          <a:xfrm flipH="1" flipV="1">
            <a:off x="4476986" y="4195465"/>
            <a:ext cx="1100114" cy="1605171"/>
          </a:xfrm>
          <a:prstGeom prst="curvedConnector4">
            <a:avLst>
              <a:gd name="adj1" fmla="val -20780"/>
              <a:gd name="adj2" fmla="val 68695"/>
            </a:avLst>
          </a:prstGeom>
          <a:ln w="28575" cmpd="sng">
            <a:solidFill>
              <a:schemeClr val="bg2">
                <a:lumMod val="1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962400" y="1981200"/>
            <a:ext cx="18814" cy="995065"/>
          </a:xfrm>
          <a:prstGeom prst="straightConnector1">
            <a:avLst/>
          </a:prstGeom>
          <a:ln w="28575" cmpd="sng">
            <a:solidFill>
              <a:srgbClr val="008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724400" y="2133600"/>
            <a:ext cx="762000" cy="53340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4724400" y="2133600"/>
            <a:ext cx="762000" cy="53340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1" name="Can 30"/>
          <p:cNvSpPr/>
          <p:nvPr/>
        </p:nvSpPr>
        <p:spPr>
          <a:xfrm>
            <a:off x="5638800" y="1066800"/>
            <a:ext cx="1600200" cy="1216152"/>
          </a:xfrm>
          <a:prstGeom prst="can">
            <a:avLst/>
          </a:prstGeom>
          <a:solidFill>
            <a:schemeClr val="bg2">
              <a:lumMod val="50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HTRC raw data sources </a:t>
            </a:r>
          </a:p>
        </p:txBody>
      </p:sp>
      <p:sp>
        <p:nvSpPr>
          <p:cNvPr id="3" name="Slide Number Placeholder 2"/>
          <p:cNvSpPr>
            <a:spLocks noGrp="1"/>
          </p:cNvSpPr>
          <p:nvPr>
            <p:ph type="sldNum" sz="quarter" idx="12"/>
          </p:nvPr>
        </p:nvSpPr>
        <p:spPr/>
        <p:txBody>
          <a:bodyPr/>
          <a:lstStyle/>
          <a:p>
            <a:fld id="{4886E138-09BC-9543-9627-FED5F9E9ED81}" type="slidenum">
              <a:rPr lang="en-US" smtClean="0">
                <a:solidFill>
                  <a:prstClr val="black">
                    <a:tint val="75000"/>
                  </a:prstClr>
                </a:solidFill>
              </a:rPr>
              <a:pPr/>
              <a:t>52</a:t>
            </a:fld>
            <a:endParaRPr lang="en-US">
              <a:solidFill>
                <a:prstClr val="black">
                  <a:tint val="75000"/>
                </a:prstClr>
              </a:solidFill>
            </a:endParaRPr>
          </a:p>
        </p:txBody>
      </p:sp>
    </p:spTree>
    <p:extLst>
      <p:ext uri="{BB962C8B-B14F-4D97-AF65-F5344CB8AC3E}">
        <p14:creationId xmlns:p14="http://schemas.microsoft.com/office/powerpoint/2010/main" val="99798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pPr algn="l"/>
            <a:r>
              <a:rPr lang="en-US" dirty="0"/>
              <a:t>Mode switch protection: </a:t>
            </a:r>
            <a:br>
              <a:rPr lang="en-US" dirty="0"/>
            </a:br>
            <a:r>
              <a:rPr lang="en-US" b="1" dirty="0">
                <a:solidFill>
                  <a:srgbClr val="008000"/>
                </a:solidFill>
              </a:rPr>
              <a:t>secure mode</a:t>
            </a:r>
          </a:p>
        </p:txBody>
      </p:sp>
      <p:sp>
        <p:nvSpPr>
          <p:cNvPr id="6" name="Rounded Rectangle 5"/>
          <p:cNvSpPr/>
          <p:nvPr/>
        </p:nvSpPr>
        <p:spPr>
          <a:xfrm>
            <a:off x="3181586" y="2976265"/>
            <a:ext cx="2590800" cy="1219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 Capsule</a:t>
            </a:r>
          </a:p>
        </p:txBody>
      </p:sp>
      <p:sp>
        <p:nvSpPr>
          <p:cNvPr id="7" name="Rounded Rectangle 6"/>
          <p:cNvSpPr/>
          <p:nvPr/>
        </p:nvSpPr>
        <p:spPr>
          <a:xfrm>
            <a:off x="3181586" y="2976265"/>
            <a:ext cx="2590800" cy="1219200"/>
          </a:xfrm>
          <a:prstGeom prst="roundRect">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 Capsule</a:t>
            </a:r>
          </a:p>
        </p:txBody>
      </p:sp>
      <p:cxnSp>
        <p:nvCxnSpPr>
          <p:cNvPr id="8" name="Straight Arrow Connector 7"/>
          <p:cNvCxnSpPr/>
          <p:nvPr/>
        </p:nvCxnSpPr>
        <p:spPr>
          <a:xfrm flipH="1">
            <a:off x="5086586" y="1143000"/>
            <a:ext cx="18814" cy="1833265"/>
          </a:xfrm>
          <a:prstGeom prst="straightConnector1">
            <a:avLst/>
          </a:prstGeom>
          <a:ln w="57150" cmpd="sng">
            <a:solidFill>
              <a:srgbClr val="008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791200" y="3200400"/>
            <a:ext cx="2609614" cy="4465"/>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33400" y="3581400"/>
            <a:ext cx="2648186" cy="4465"/>
          </a:xfrm>
          <a:prstGeom prst="straightConnector1">
            <a:avLst/>
          </a:prstGeom>
          <a:ln w="28575" cmpd="sng">
            <a:solidFill>
              <a:srgbClr val="008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7200" y="3124200"/>
            <a:ext cx="2248031" cy="830997"/>
          </a:xfrm>
          <a:prstGeom prst="rect">
            <a:avLst/>
          </a:prstGeom>
          <a:noFill/>
        </p:spPr>
        <p:txBody>
          <a:bodyPr wrap="none" rtlCol="0">
            <a:spAutoFit/>
          </a:bodyPr>
          <a:lstStyle/>
          <a:p>
            <a:r>
              <a:rPr lang="en-US" sz="2400" dirty="0"/>
              <a:t>User traffic from </a:t>
            </a:r>
          </a:p>
          <a:p>
            <a:r>
              <a:rPr lang="en-US" sz="2400" dirty="0"/>
              <a:t>desktop allowed</a:t>
            </a:r>
          </a:p>
        </p:txBody>
      </p:sp>
      <p:sp>
        <p:nvSpPr>
          <p:cNvPr id="14" name="TextBox 13"/>
          <p:cNvSpPr txBox="1"/>
          <p:nvPr/>
        </p:nvSpPr>
        <p:spPr>
          <a:xfrm>
            <a:off x="1600200" y="1524000"/>
            <a:ext cx="2667000" cy="1200328"/>
          </a:xfrm>
          <a:prstGeom prst="rect">
            <a:avLst/>
          </a:prstGeom>
          <a:noFill/>
        </p:spPr>
        <p:txBody>
          <a:bodyPr wrap="square" rtlCol="0">
            <a:spAutoFit/>
          </a:bodyPr>
          <a:lstStyle/>
          <a:p>
            <a:r>
              <a:rPr lang="en-US" sz="2400" dirty="0"/>
              <a:t>Arbitrary network download not allowed</a:t>
            </a:r>
          </a:p>
        </p:txBody>
      </p:sp>
      <p:sp>
        <p:nvSpPr>
          <p:cNvPr id="15" name="TextBox 14"/>
          <p:cNvSpPr txBox="1"/>
          <p:nvPr/>
        </p:nvSpPr>
        <p:spPr>
          <a:xfrm>
            <a:off x="7239000" y="1447800"/>
            <a:ext cx="1752600" cy="1569660"/>
          </a:xfrm>
          <a:prstGeom prst="rect">
            <a:avLst/>
          </a:prstGeom>
          <a:noFill/>
        </p:spPr>
        <p:txBody>
          <a:bodyPr wrap="square" rtlCol="0">
            <a:spAutoFit/>
          </a:bodyPr>
          <a:lstStyle/>
          <a:p>
            <a:r>
              <a:rPr lang="en-US" sz="2400" dirty="0"/>
              <a:t>Arbitrary network upload not allowed</a:t>
            </a:r>
          </a:p>
        </p:txBody>
      </p:sp>
      <p:sp>
        <p:nvSpPr>
          <p:cNvPr id="17" name="TextBox 16"/>
          <p:cNvSpPr txBox="1"/>
          <p:nvPr/>
        </p:nvSpPr>
        <p:spPr>
          <a:xfrm>
            <a:off x="609600" y="5029200"/>
            <a:ext cx="2910100" cy="1200328"/>
          </a:xfrm>
          <a:prstGeom prst="rect">
            <a:avLst/>
          </a:prstGeom>
          <a:noFill/>
          <a:ln w="6350" cap="rnd">
            <a:solidFill>
              <a:schemeClr val="tx1"/>
            </a:solidFill>
            <a:prstDash val="dash"/>
          </a:ln>
        </p:spPr>
        <p:txBody>
          <a:bodyPr wrap="square" rtlCol="0">
            <a:spAutoFit/>
          </a:bodyPr>
          <a:lstStyle/>
          <a:p>
            <a:r>
              <a:rPr lang="en-US" sz="2400" dirty="0"/>
              <a:t>Researcher switches to secure mode when ready to run her tools</a:t>
            </a:r>
          </a:p>
        </p:txBody>
      </p:sp>
      <p:cxnSp>
        <p:nvCxnSpPr>
          <p:cNvPr id="18" name="Curved Connector 17"/>
          <p:cNvCxnSpPr>
            <a:stCxn id="17" idx="3"/>
            <a:endCxn id="6" idx="2"/>
          </p:cNvCxnSpPr>
          <p:nvPr/>
        </p:nvCxnSpPr>
        <p:spPr>
          <a:xfrm flipV="1">
            <a:off x="3519700" y="4195465"/>
            <a:ext cx="957286" cy="1433899"/>
          </a:xfrm>
          <a:prstGeom prst="curvedConnector2">
            <a:avLst/>
          </a:prstGeom>
          <a:ln w="28575" cmpd="sng">
            <a:solidFill>
              <a:schemeClr val="bg2">
                <a:lumMod val="1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962400" y="1981200"/>
            <a:ext cx="18814" cy="995065"/>
          </a:xfrm>
          <a:prstGeom prst="straightConnector1">
            <a:avLst/>
          </a:prstGeom>
          <a:ln w="28575" cmpd="sng">
            <a:solidFill>
              <a:srgbClr val="1E1C1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581400" y="2133600"/>
            <a:ext cx="762000" cy="53340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3581400" y="2133600"/>
            <a:ext cx="762000" cy="53340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1" name="Can 30"/>
          <p:cNvSpPr/>
          <p:nvPr/>
        </p:nvSpPr>
        <p:spPr>
          <a:xfrm>
            <a:off x="5334000" y="1066800"/>
            <a:ext cx="1600200" cy="1216152"/>
          </a:xfrm>
          <a:prstGeom prst="can">
            <a:avLst/>
          </a:prstGeom>
          <a:solidFill>
            <a:schemeClr val="bg2">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HTRC raw data sources </a:t>
            </a:r>
          </a:p>
        </p:txBody>
      </p:sp>
      <p:grpSp>
        <p:nvGrpSpPr>
          <p:cNvPr id="12" name="Group 11"/>
          <p:cNvGrpSpPr/>
          <p:nvPr/>
        </p:nvGrpSpPr>
        <p:grpSpPr>
          <a:xfrm>
            <a:off x="6629400" y="2971800"/>
            <a:ext cx="762000" cy="533400"/>
            <a:chOff x="6629400" y="2971800"/>
            <a:chExt cx="762000" cy="533400"/>
          </a:xfrm>
        </p:grpSpPr>
        <p:cxnSp>
          <p:nvCxnSpPr>
            <p:cNvPr id="19" name="Straight Connector 18"/>
            <p:cNvCxnSpPr/>
            <p:nvPr/>
          </p:nvCxnSpPr>
          <p:spPr>
            <a:xfrm>
              <a:off x="6629400" y="2971800"/>
              <a:ext cx="762000" cy="53340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6629400" y="2971800"/>
              <a:ext cx="762000" cy="53340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24" name="Straight Arrow Connector 23"/>
          <p:cNvCxnSpPr/>
          <p:nvPr/>
        </p:nvCxnSpPr>
        <p:spPr>
          <a:xfrm flipV="1">
            <a:off x="5791200" y="3810000"/>
            <a:ext cx="2609614" cy="4465"/>
          </a:xfrm>
          <a:prstGeom prst="straightConnector1">
            <a:avLst/>
          </a:prstGeom>
          <a:ln w="57150" cmpd="sng">
            <a:solidFill>
              <a:srgbClr val="008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943600" y="3962400"/>
            <a:ext cx="2590800" cy="2677656"/>
          </a:xfrm>
          <a:prstGeom prst="rect">
            <a:avLst/>
          </a:prstGeom>
          <a:noFill/>
        </p:spPr>
        <p:txBody>
          <a:bodyPr wrap="square" rtlCol="0">
            <a:spAutoFit/>
          </a:bodyPr>
          <a:lstStyle/>
          <a:p>
            <a:r>
              <a:rPr lang="en-US" sz="2400" dirty="0"/>
              <a:t>Results : researcher tools must write results to special directory; these are reviewed before release</a:t>
            </a:r>
          </a:p>
        </p:txBody>
      </p:sp>
      <p:sp>
        <p:nvSpPr>
          <p:cNvPr id="3" name="Slide Number Placeholder 2"/>
          <p:cNvSpPr>
            <a:spLocks noGrp="1"/>
          </p:cNvSpPr>
          <p:nvPr>
            <p:ph type="sldNum" sz="quarter" idx="12"/>
          </p:nvPr>
        </p:nvSpPr>
        <p:spPr/>
        <p:txBody>
          <a:bodyPr/>
          <a:lstStyle/>
          <a:p>
            <a:fld id="{4886E138-09BC-9543-9627-FED5F9E9ED81}" type="slidenum">
              <a:rPr lang="en-US" smtClean="0">
                <a:solidFill>
                  <a:prstClr val="black">
                    <a:tint val="75000"/>
                  </a:prstClr>
                </a:solidFill>
              </a:rPr>
              <a:pPr/>
              <a:t>53</a:t>
            </a:fld>
            <a:endParaRPr lang="en-US">
              <a:solidFill>
                <a:prstClr val="black">
                  <a:tint val="75000"/>
                </a:prstClr>
              </a:solidFill>
            </a:endParaRPr>
          </a:p>
        </p:txBody>
      </p:sp>
    </p:spTree>
    <p:extLst>
      <p:ext uri="{BB962C8B-B14F-4D97-AF65-F5344CB8AC3E}">
        <p14:creationId xmlns:p14="http://schemas.microsoft.com/office/powerpoint/2010/main" val="28435654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 Data Capsule Screenshots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718994"/>
            <a:ext cx="4288425" cy="29221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3194969"/>
            <a:ext cx="4303173" cy="2971800"/>
          </a:xfrm>
          <a:prstGeom prst="rect">
            <a:avLst/>
          </a:prstGeom>
        </p:spPr>
      </p:pic>
      <p:sp>
        <p:nvSpPr>
          <p:cNvPr id="6" name="TextBox 5"/>
          <p:cNvSpPr txBox="1"/>
          <p:nvPr/>
        </p:nvSpPr>
        <p:spPr>
          <a:xfrm>
            <a:off x="1447800" y="5300394"/>
            <a:ext cx="2031518" cy="369332"/>
          </a:xfrm>
          <a:prstGeom prst="rect">
            <a:avLst/>
          </a:prstGeom>
          <a:noFill/>
        </p:spPr>
        <p:txBody>
          <a:bodyPr wrap="none" rtlCol="0">
            <a:spAutoFit/>
          </a:bodyPr>
          <a:lstStyle/>
          <a:p>
            <a:r>
              <a:rPr lang="en-US" dirty="0" smtClean="0"/>
              <a:t>Maintenance Mode</a:t>
            </a:r>
            <a:endParaRPr lang="en-US" dirty="0"/>
          </a:p>
        </p:txBody>
      </p:sp>
      <p:sp>
        <p:nvSpPr>
          <p:cNvPr id="7" name="TextBox 6"/>
          <p:cNvSpPr txBox="1"/>
          <p:nvPr/>
        </p:nvSpPr>
        <p:spPr>
          <a:xfrm>
            <a:off x="6116614" y="2216037"/>
            <a:ext cx="1427186" cy="369332"/>
          </a:xfrm>
          <a:prstGeom prst="rect">
            <a:avLst/>
          </a:prstGeom>
          <a:noFill/>
        </p:spPr>
        <p:txBody>
          <a:bodyPr wrap="none" rtlCol="0">
            <a:spAutoFit/>
          </a:bodyPr>
          <a:lstStyle/>
          <a:p>
            <a:r>
              <a:rPr lang="en-US" dirty="0" smtClean="0"/>
              <a:t>Secure Mode</a:t>
            </a:r>
            <a:endParaRPr lang="en-US" dirty="0"/>
          </a:p>
        </p:txBody>
      </p:sp>
      <p:cxnSp>
        <p:nvCxnSpPr>
          <p:cNvPr id="8" name="Straight Arrow Connector 7"/>
          <p:cNvCxnSpPr>
            <a:stCxn id="6" idx="0"/>
          </p:cNvCxnSpPr>
          <p:nvPr/>
        </p:nvCxnSpPr>
        <p:spPr>
          <a:xfrm flipV="1">
            <a:off x="2463559" y="4641173"/>
            <a:ext cx="0" cy="659221"/>
          </a:xfrm>
          <a:prstGeom prst="straightConnector1">
            <a:avLst/>
          </a:prstGeom>
          <a:ln w="317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7" idx="2"/>
          </p:cNvCxnSpPr>
          <p:nvPr/>
        </p:nvCxnSpPr>
        <p:spPr>
          <a:xfrm>
            <a:off x="6830207" y="2585369"/>
            <a:ext cx="0" cy="609600"/>
          </a:xfrm>
          <a:prstGeom prst="straightConnector1">
            <a:avLst/>
          </a:prstGeom>
          <a:ln w="317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079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Extracted Features</a:t>
            </a:r>
          </a:p>
        </p:txBody>
      </p:sp>
      <p:pic>
        <p:nvPicPr>
          <p:cNvPr id="3" name="Picture 2"/>
          <p:cNvPicPr>
            <a:picLocks noChangeAspect="1"/>
          </p:cNvPicPr>
          <p:nvPr/>
        </p:nvPicPr>
        <p:blipFill>
          <a:blip r:embed="rId3"/>
          <a:stretch>
            <a:fillRect/>
          </a:stretch>
        </p:blipFill>
        <p:spPr>
          <a:xfrm>
            <a:off x="457200" y="1722434"/>
            <a:ext cx="8229600" cy="4899778"/>
          </a:xfrm>
          <a:prstGeom prst="rect">
            <a:avLst/>
          </a:prstGeom>
        </p:spPr>
      </p:pic>
      <p:pic>
        <p:nvPicPr>
          <p:cNvPr id="4" name="Picture 3"/>
          <p:cNvPicPr>
            <a:picLocks noChangeAspect="1"/>
          </p:cNvPicPr>
          <p:nvPr/>
        </p:nvPicPr>
        <p:blipFill>
          <a:blip r:embed="rId4"/>
          <a:stretch>
            <a:fillRect/>
          </a:stretch>
        </p:blipFill>
        <p:spPr>
          <a:xfrm>
            <a:off x="1243295" y="2148729"/>
            <a:ext cx="6657409" cy="2560542"/>
          </a:xfrm>
          <a:prstGeom prst="rect">
            <a:avLst/>
          </a:prstGeom>
        </p:spPr>
      </p:pic>
    </p:spTree>
    <p:extLst>
      <p:ext uri="{BB962C8B-B14F-4D97-AF65-F5344CB8AC3E}">
        <p14:creationId xmlns:p14="http://schemas.microsoft.com/office/powerpoint/2010/main" val="18504481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Extracted Features</a:t>
            </a:r>
          </a:p>
        </p:txBody>
      </p:sp>
      <p:pic>
        <p:nvPicPr>
          <p:cNvPr id="5" name="Picture 4"/>
          <p:cNvPicPr>
            <a:picLocks noChangeAspect="1"/>
          </p:cNvPicPr>
          <p:nvPr/>
        </p:nvPicPr>
        <p:blipFill>
          <a:blip r:embed="rId3"/>
          <a:stretch>
            <a:fillRect/>
          </a:stretch>
        </p:blipFill>
        <p:spPr>
          <a:xfrm>
            <a:off x="566902" y="1650683"/>
            <a:ext cx="8119898" cy="5207317"/>
          </a:xfrm>
          <a:prstGeom prst="rect">
            <a:avLst/>
          </a:prstGeom>
        </p:spPr>
      </p:pic>
      <p:pic>
        <p:nvPicPr>
          <p:cNvPr id="6" name="Picture 5"/>
          <p:cNvPicPr>
            <a:picLocks noChangeAspect="1"/>
          </p:cNvPicPr>
          <p:nvPr/>
        </p:nvPicPr>
        <p:blipFill>
          <a:blip r:embed="rId4"/>
          <a:stretch>
            <a:fillRect/>
          </a:stretch>
        </p:blipFill>
        <p:spPr>
          <a:xfrm>
            <a:off x="2849526" y="3034461"/>
            <a:ext cx="4924425" cy="2638425"/>
          </a:xfrm>
          <a:prstGeom prst="rect">
            <a:avLst/>
          </a:prstGeom>
        </p:spPr>
      </p:pic>
    </p:spTree>
    <p:extLst>
      <p:ext uri="{BB962C8B-B14F-4D97-AF65-F5344CB8AC3E}">
        <p14:creationId xmlns:p14="http://schemas.microsoft.com/office/powerpoint/2010/main" val="25972243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 calcmode="lin" valueType="num">
                                      <p:cBhvr>
                                        <p:cTn id="14" dur="1000" fill="hold"/>
                                        <p:tgtEl>
                                          <p:spTgt spid="6"/>
                                        </p:tgtEl>
                                        <p:attrNameLst>
                                          <p:attrName>style.rotation</p:attrName>
                                        </p:attrNameLst>
                                      </p:cBhvr>
                                      <p:tavLst>
                                        <p:tav tm="0">
                                          <p:val>
                                            <p:fltVal val="90"/>
                                          </p:val>
                                        </p:tav>
                                        <p:tav tm="100000">
                                          <p:val>
                                            <p:fltVal val="0"/>
                                          </p:val>
                                        </p:tav>
                                      </p:tavLst>
                                    </p:anim>
                                    <p:animEffect transition="in" filter="fade">
                                      <p:cBhvr>
                                        <p:cTn id="15"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solidFill>
                  <a:schemeClr val="tx1"/>
                </a:solidFill>
              </a:rPr>
              <a:t>Extracted Feature Set and Distant Reading</a:t>
            </a:r>
          </a:p>
        </p:txBody>
      </p:sp>
      <p:sp>
        <p:nvSpPr>
          <p:cNvPr id="3" name="Text Placeholder 2"/>
          <p:cNvSpPr>
            <a:spLocks noGrp="1"/>
          </p:cNvSpPr>
          <p:nvPr>
            <p:ph idx="1"/>
          </p:nvPr>
        </p:nvSpPr>
        <p:spPr/>
        <p:txBody>
          <a:bodyPr>
            <a:normAutofit fontScale="92500" lnSpcReduction="20000"/>
          </a:bodyPr>
          <a:lstStyle/>
          <a:p>
            <a:r>
              <a:rPr lang="en-US" b="1" dirty="0">
                <a:solidFill>
                  <a:schemeClr val="tx1"/>
                </a:solidFill>
              </a:rPr>
              <a:t>Distant Reading </a:t>
            </a:r>
            <a:r>
              <a:rPr lang="en-US" dirty="0">
                <a:solidFill>
                  <a:schemeClr val="tx1"/>
                </a:solidFill>
              </a:rPr>
              <a:t>– “…understanding literature not by studying particular texts, but by aggregating and analyzing massive amounts of data.” –</a:t>
            </a:r>
          </a:p>
          <a:p>
            <a:pPr lvl="1"/>
            <a:r>
              <a:rPr lang="en-US" dirty="0" err="1">
                <a:solidFill>
                  <a:schemeClr val="tx1"/>
                </a:solidFill>
              </a:rPr>
              <a:t>Moretti</a:t>
            </a:r>
            <a:r>
              <a:rPr lang="en-US" dirty="0">
                <a:solidFill>
                  <a:schemeClr val="tx1"/>
                </a:solidFill>
              </a:rPr>
              <a:t> (Stanford Literary Lab) </a:t>
            </a:r>
          </a:p>
          <a:p>
            <a:pPr lvl="2"/>
            <a:r>
              <a:rPr lang="en-US" dirty="0">
                <a:hlinkClick r:id="rId3"/>
              </a:rPr>
              <a:t>https</a:t>
            </a:r>
            <a:r>
              <a:rPr lang="en-US" dirty="0" smtClean="0">
                <a:hlinkClick r:id="rId3"/>
              </a:rPr>
              <a:t>://analytics.hathitrust.org/genre</a:t>
            </a:r>
            <a:endParaRPr lang="en-US" dirty="0"/>
          </a:p>
          <a:p>
            <a:pPr lvl="2"/>
            <a:r>
              <a:rPr lang="en-US" dirty="0">
                <a:hlinkClick r:id="rId4"/>
              </a:rPr>
              <a:t>https</a:t>
            </a:r>
            <a:r>
              <a:rPr lang="en-US" dirty="0" smtClean="0">
                <a:hlinkClick r:id="rId4"/>
              </a:rPr>
              <a:t>://analytics.hathitrust.org/features</a:t>
            </a:r>
            <a:endParaRPr lang="en-US" dirty="0"/>
          </a:p>
          <a:p>
            <a:endParaRPr lang="en-US" dirty="0"/>
          </a:p>
          <a:p>
            <a:pPr lvl="1"/>
            <a:r>
              <a:rPr lang="en-US" b="1" dirty="0">
                <a:solidFill>
                  <a:schemeClr val="tx1"/>
                </a:solidFill>
              </a:rPr>
              <a:t>HTRC Distant Readers:</a:t>
            </a:r>
          </a:p>
          <a:p>
            <a:pPr marL="1085850" lvl="1" indent="-342900">
              <a:buFont typeface="Arial"/>
              <a:buChar char="•"/>
            </a:pPr>
            <a:r>
              <a:rPr lang="en-US" dirty="0">
                <a:solidFill>
                  <a:schemeClr val="tx1"/>
                </a:solidFill>
              </a:rPr>
              <a:t>Ted Underwood (University of Illinois)</a:t>
            </a:r>
          </a:p>
          <a:p>
            <a:pPr marL="1085850" lvl="1" indent="-342900">
              <a:buFont typeface="Arial"/>
              <a:buChar char="•"/>
            </a:pPr>
            <a:r>
              <a:rPr lang="en-US" dirty="0">
                <a:solidFill>
                  <a:schemeClr val="tx1"/>
                </a:solidFill>
              </a:rPr>
              <a:t>Andrew Goldstone (Rutgers University)</a:t>
            </a:r>
          </a:p>
          <a:p>
            <a:pPr marL="1085850" lvl="1" indent="-342900">
              <a:buFont typeface="Arial"/>
              <a:buChar char="•"/>
            </a:pPr>
            <a:r>
              <a:rPr lang="en-US" dirty="0">
                <a:solidFill>
                  <a:schemeClr val="tx1"/>
                </a:solidFill>
              </a:rPr>
              <a:t>Jonathan Goodwin (University of Louisiana)</a:t>
            </a:r>
          </a:p>
          <a:p>
            <a:pPr marL="1085850" lvl="1" indent="-342900">
              <a:buFont typeface="Arial"/>
              <a:buChar char="•"/>
            </a:pPr>
            <a:r>
              <a:rPr lang="en-US" dirty="0">
                <a:solidFill>
                  <a:schemeClr val="tx1"/>
                </a:solidFill>
              </a:rPr>
              <a:t>Chris Forster (Syracuse University</a:t>
            </a:r>
            <a:r>
              <a:rPr lang="en-US" dirty="0">
                <a:solidFill>
                  <a:schemeClr val="tx1">
                    <a:lumMod val="50000"/>
                    <a:lumOff val="50000"/>
                  </a:schemeClr>
                </a:solidFill>
              </a:rPr>
              <a:t>)</a:t>
            </a:r>
          </a:p>
        </p:txBody>
      </p:sp>
    </p:spTree>
    <p:extLst>
      <p:ext uri="{BB962C8B-B14F-4D97-AF65-F5344CB8AC3E}">
        <p14:creationId xmlns:p14="http://schemas.microsoft.com/office/powerpoint/2010/main" val="4147008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w interface 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lide Number Placeholder 2"/>
          <p:cNvSpPr>
            <a:spLocks noGrp="1"/>
          </p:cNvSpPr>
          <p:nvPr>
            <p:ph type="sldNum" sz="quarter" idx="12"/>
          </p:nvPr>
        </p:nvSpPr>
        <p:spPr/>
        <p:txBody>
          <a:bodyPr/>
          <a:lstStyle/>
          <a:p>
            <a:fld id="{4886E138-09BC-9543-9627-FED5F9E9ED81}" type="slidenum">
              <a:rPr lang="en-US" smtClean="0">
                <a:solidFill>
                  <a:prstClr val="black">
                    <a:tint val="75000"/>
                  </a:prstClr>
                </a:solidFill>
              </a:rPr>
              <a:pPr/>
              <a:t>58</a:t>
            </a:fld>
            <a:endParaRPr lang="en-US">
              <a:solidFill>
                <a:prstClr val="black">
                  <a:tint val="75000"/>
                </a:prstClr>
              </a:solidFill>
            </a:endParaRPr>
          </a:p>
        </p:txBody>
      </p:sp>
    </p:spTree>
    <p:extLst>
      <p:ext uri="{BB962C8B-B14F-4D97-AF65-F5344CB8AC3E}">
        <p14:creationId xmlns:p14="http://schemas.microsoft.com/office/powerpoint/2010/main" val="38918393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w interface 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lide Number Placeholder 2"/>
          <p:cNvSpPr>
            <a:spLocks noGrp="1"/>
          </p:cNvSpPr>
          <p:nvPr>
            <p:ph type="sldNum" sz="quarter" idx="12"/>
          </p:nvPr>
        </p:nvSpPr>
        <p:spPr/>
        <p:txBody>
          <a:bodyPr/>
          <a:lstStyle/>
          <a:p>
            <a:fld id="{4886E138-09BC-9543-9627-FED5F9E9ED81}" type="slidenum">
              <a:rPr lang="en-US" smtClean="0">
                <a:solidFill>
                  <a:prstClr val="black">
                    <a:tint val="75000"/>
                  </a:prstClr>
                </a:solidFill>
              </a:rPr>
              <a:pPr/>
              <a:t>59</a:t>
            </a:fld>
            <a:endParaRPr lang="en-US">
              <a:solidFill>
                <a:prstClr val="black">
                  <a:tint val="75000"/>
                </a:prstClr>
              </a:solidFill>
            </a:endParaRPr>
          </a:p>
        </p:txBody>
      </p:sp>
    </p:spTree>
    <p:extLst>
      <p:ext uri="{BB962C8B-B14F-4D97-AF65-F5344CB8AC3E}">
        <p14:creationId xmlns:p14="http://schemas.microsoft.com/office/powerpoint/2010/main" val="32934516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HathiTrust is...</a:t>
            </a:r>
            <a:endParaRPr lang="en-US" dirty="0"/>
          </a:p>
        </p:txBody>
      </p:sp>
      <p:sp>
        <p:nvSpPr>
          <p:cNvPr id="4" name="Content Placeholder 3"/>
          <p:cNvSpPr>
            <a:spLocks noGrp="1"/>
          </p:cNvSpPr>
          <p:nvPr>
            <p:ph idx="1"/>
          </p:nvPr>
        </p:nvSpPr>
        <p:spPr/>
        <p:txBody>
          <a:bodyPr/>
          <a:lstStyle/>
          <a:p>
            <a:r>
              <a:rPr lang="en-US" dirty="0" smtClean="0"/>
              <a:t>A trusted digital preservation service enabling the broadest possible access worldwide.</a:t>
            </a:r>
          </a:p>
          <a:p>
            <a:r>
              <a:rPr lang="en-US" dirty="0" smtClean="0"/>
              <a:t>An organization with over 120 research libraries making up its membership.</a:t>
            </a:r>
          </a:p>
          <a:p>
            <a:r>
              <a:rPr lang="en-US" dirty="0" smtClean="0"/>
              <a:t>A distributed set of services operated by different members (California Digital Library, Illinois, Indiana, Michigan).</a:t>
            </a:r>
          </a:p>
          <a:p>
            <a:r>
              <a:rPr lang="en-US" dirty="0" smtClean="0"/>
              <a:t>A range of programs enabled by the large scale collection of digitized materials. </a:t>
            </a:r>
          </a:p>
          <a:p>
            <a:pPr marL="0" indent="0">
              <a:buNone/>
            </a:pPr>
            <a:endParaRPr lang="en-US" dirty="0"/>
          </a:p>
        </p:txBody>
      </p:sp>
    </p:spTree>
    <p:extLst>
      <p:ext uri="{BB962C8B-B14F-4D97-AF65-F5344CB8AC3E}">
        <p14:creationId xmlns:p14="http://schemas.microsoft.com/office/powerpoint/2010/main" val="84307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2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2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2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w inerface 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lide Number Placeholder 2"/>
          <p:cNvSpPr>
            <a:spLocks noGrp="1"/>
          </p:cNvSpPr>
          <p:nvPr>
            <p:ph type="sldNum" sz="quarter" idx="12"/>
          </p:nvPr>
        </p:nvSpPr>
        <p:spPr/>
        <p:txBody>
          <a:bodyPr/>
          <a:lstStyle/>
          <a:p>
            <a:fld id="{4886E138-09BC-9543-9627-FED5F9E9ED81}" type="slidenum">
              <a:rPr lang="en-US" smtClean="0">
                <a:solidFill>
                  <a:prstClr val="black">
                    <a:tint val="75000"/>
                  </a:prstClr>
                </a:solidFill>
              </a:rPr>
              <a:pPr/>
              <a:t>60</a:t>
            </a:fld>
            <a:endParaRPr lang="en-US">
              <a:solidFill>
                <a:prstClr val="black">
                  <a:tint val="75000"/>
                </a:prstClr>
              </a:solidFill>
            </a:endParaRPr>
          </a:p>
        </p:txBody>
      </p:sp>
    </p:spTree>
    <p:extLst>
      <p:ext uri="{BB962C8B-B14F-4D97-AF65-F5344CB8AC3E}">
        <p14:creationId xmlns:p14="http://schemas.microsoft.com/office/powerpoint/2010/main" val="164663509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Outreach &amp; Education:</a:t>
            </a:r>
            <a:br>
              <a:rPr lang="en-US" dirty="0"/>
            </a:br>
            <a:r>
              <a:rPr lang="en-US" sz="3600" dirty="0"/>
              <a:t>Scholarly Commons &amp; Advanced Collaborative Support (ACS)</a:t>
            </a:r>
          </a:p>
        </p:txBody>
      </p:sp>
    </p:spTree>
    <p:extLst>
      <p:ext uri="{BB962C8B-B14F-4D97-AF65-F5344CB8AC3E}">
        <p14:creationId xmlns:p14="http://schemas.microsoft.com/office/powerpoint/2010/main" val="2472370367"/>
      </p:ext>
    </p:extLst>
  </p:cSld>
  <p:clrMapOvr>
    <a:masterClrMapping/>
  </p:clrMapOvr>
  <p:transition>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Scholarly Commons &amp; Outreach Accomplishments (Pt. 1)</a:t>
            </a:r>
          </a:p>
        </p:txBody>
      </p:sp>
      <p:sp>
        <p:nvSpPr>
          <p:cNvPr id="3" name="Content Placeholder 2"/>
          <p:cNvSpPr>
            <a:spLocks noGrp="1"/>
          </p:cNvSpPr>
          <p:nvPr>
            <p:ph idx="1"/>
          </p:nvPr>
        </p:nvSpPr>
        <p:spPr/>
        <p:txBody>
          <a:bodyPr>
            <a:normAutofit fontScale="92500" lnSpcReduction="10000"/>
          </a:bodyPr>
          <a:lstStyle/>
          <a:p>
            <a:pPr lvl="0"/>
            <a:r>
              <a:rPr lang="en-US" dirty="0"/>
              <a:t>User Requirements Studies</a:t>
            </a:r>
          </a:p>
          <a:p>
            <a:pPr lvl="1"/>
            <a:r>
              <a:rPr lang="en-US" dirty="0"/>
              <a:t> Use cases on how researchers would apply text analytics tools and resources in their work. </a:t>
            </a:r>
          </a:p>
          <a:p>
            <a:pPr lvl="1"/>
            <a:r>
              <a:rPr lang="en-US" dirty="0"/>
              <a:t>Results of these studies are informing development of tools and services, training and research support. </a:t>
            </a:r>
          </a:p>
          <a:p>
            <a:pPr lvl="0"/>
            <a:r>
              <a:rPr lang="en-US" dirty="0"/>
              <a:t>Training Module Deployment </a:t>
            </a:r>
          </a:p>
          <a:p>
            <a:pPr lvl="1"/>
            <a:r>
              <a:rPr lang="en-US" dirty="0"/>
              <a:t>In-person and online for the Portal and Workset Builder, Bookworm, and Data Capsule. </a:t>
            </a:r>
          </a:p>
          <a:p>
            <a:pPr lvl="1"/>
            <a:r>
              <a:rPr lang="en-US" dirty="0"/>
              <a:t>Ranges from “beginner” to “advanced”</a:t>
            </a:r>
          </a:p>
          <a:p>
            <a:pPr lvl="0"/>
            <a:r>
              <a:rPr lang="en-US" dirty="0"/>
              <a:t>Training Outcome Assessment</a:t>
            </a:r>
          </a:p>
          <a:p>
            <a:pPr lvl="1"/>
            <a:r>
              <a:rPr lang="en-US" dirty="0"/>
              <a:t>Continuous improvement</a:t>
            </a:r>
          </a:p>
          <a:p>
            <a:endParaRPr lang="en-US" dirty="0"/>
          </a:p>
        </p:txBody>
      </p:sp>
    </p:spTree>
    <p:extLst>
      <p:ext uri="{BB962C8B-B14F-4D97-AF65-F5344CB8AC3E}">
        <p14:creationId xmlns:p14="http://schemas.microsoft.com/office/powerpoint/2010/main" val="5424830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Scholarly Commons &amp; Outreach Accomplishments (Pt. 2)</a:t>
            </a:r>
          </a:p>
        </p:txBody>
      </p:sp>
      <p:sp>
        <p:nvSpPr>
          <p:cNvPr id="3" name="Content Placeholder 2"/>
          <p:cNvSpPr>
            <a:spLocks noGrp="1"/>
          </p:cNvSpPr>
          <p:nvPr>
            <p:ph idx="1"/>
          </p:nvPr>
        </p:nvSpPr>
        <p:spPr/>
        <p:txBody>
          <a:bodyPr vert="horz" lIns="91440" tIns="45720" rIns="91440" bIns="45720" rtlCol="0" anchor="t">
            <a:noAutofit/>
          </a:bodyPr>
          <a:lstStyle/>
          <a:p>
            <a:r>
              <a:rPr lang="en-US" sz="2800" dirty="0"/>
              <a:t>Over 35 presentations or workshops in 7 countries in </a:t>
            </a:r>
            <a:r>
              <a:rPr lang="en-US" sz="2000" dirty="0"/>
              <a:t>6 workshops taught at local and national venues</a:t>
            </a:r>
          </a:p>
          <a:p>
            <a:pPr lvl="1"/>
            <a:r>
              <a:rPr lang="en-US" sz="2100" dirty="0"/>
              <a:t>Conference workshops: HASTAC 2015, the Modern Language Association Annual Convention 2015, and the 2015 Joint Conference on Digital Libraries. </a:t>
            </a:r>
          </a:p>
          <a:p>
            <a:pPr lvl="0"/>
            <a:r>
              <a:rPr lang="en-US" sz="3000" dirty="0"/>
              <a:t>Over 29 talks or lectures presented across a number of disciplines: </a:t>
            </a:r>
          </a:p>
          <a:p>
            <a:pPr lvl="1"/>
            <a:r>
              <a:rPr lang="en-US" sz="2000" dirty="0"/>
              <a:t>Supercomputing 2014, the 2015 Joint Conference on Digital Libraries (papers and a keynote address), and Digital Humanities 2015.</a:t>
            </a:r>
          </a:p>
          <a:p>
            <a:pPr lvl="1"/>
            <a:r>
              <a:rPr lang="en-US" sz="2000" dirty="0"/>
              <a:t>128 people from 24 institutions attended the HT/HTRC </a:t>
            </a:r>
            <a:r>
              <a:rPr lang="en-US" sz="2000" dirty="0" err="1"/>
              <a:t>UnCamp</a:t>
            </a:r>
            <a:r>
              <a:rPr lang="en-US" sz="2000" dirty="0"/>
              <a:t> held March 2015 in Ann Arbor, MI.</a:t>
            </a:r>
          </a:p>
        </p:txBody>
      </p:sp>
    </p:spTree>
    <p:extLst>
      <p:ext uri="{BB962C8B-B14F-4D97-AF65-F5344CB8AC3E}">
        <p14:creationId xmlns:p14="http://schemas.microsoft.com/office/powerpoint/2010/main" val="19434645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solidFill>
              </a:rPr>
              <a:t>Scholarly Commons: </a:t>
            </a:r>
            <a:br>
              <a:rPr lang="en-US" dirty="0">
                <a:solidFill>
                  <a:schemeClr val="tx1"/>
                </a:solidFill>
              </a:rPr>
            </a:br>
            <a:r>
              <a:rPr lang="en-US" dirty="0">
                <a:solidFill>
                  <a:schemeClr val="tx1"/>
                </a:solidFill>
              </a:rPr>
              <a:t>Education  Development</a:t>
            </a:r>
          </a:p>
        </p:txBody>
      </p:sp>
      <p:sp>
        <p:nvSpPr>
          <p:cNvPr id="6" name="Content Placeholder 5"/>
          <p:cNvSpPr>
            <a:spLocks noGrp="1"/>
          </p:cNvSpPr>
          <p:nvPr>
            <p:ph idx="1"/>
          </p:nvPr>
        </p:nvSpPr>
        <p:spPr/>
        <p:txBody>
          <a:bodyPr>
            <a:noAutofit/>
          </a:bodyPr>
          <a:lstStyle/>
          <a:p>
            <a:pPr marL="342900" indent="-342900">
              <a:buFont typeface="Arial"/>
              <a:buChar char="•"/>
            </a:pPr>
            <a:r>
              <a:rPr lang="en-US" sz="2400" dirty="0"/>
              <a:t>“</a:t>
            </a:r>
            <a:r>
              <a:rPr lang="en-US" sz="2400" dirty="0">
                <a:solidFill>
                  <a:schemeClr val="tx1"/>
                </a:solidFill>
              </a:rPr>
              <a:t>Digging Deeper, Reaching Further: Libraries Empowering Users to Mine the HT DL Resources”</a:t>
            </a:r>
          </a:p>
          <a:p>
            <a:pPr marL="342900" indent="-342900">
              <a:buFont typeface="Arial"/>
              <a:buChar char="•"/>
            </a:pPr>
            <a:r>
              <a:rPr lang="en-US" sz="2400" dirty="0">
                <a:solidFill>
                  <a:schemeClr val="tx1"/>
                </a:solidFill>
              </a:rPr>
              <a:t>IMLS Laura Bush 21st Century Librarian Program</a:t>
            </a:r>
          </a:p>
          <a:p>
            <a:pPr marL="342900" indent="-342900">
              <a:buFont typeface="Arial"/>
              <a:buChar char="•"/>
            </a:pPr>
            <a:r>
              <a:rPr lang="en-US" sz="2400" dirty="0">
                <a:solidFill>
                  <a:schemeClr val="tx1"/>
                </a:solidFill>
              </a:rPr>
              <a:t>Led by Harriett Green (Illinois) and Angela Courtney (Indiana)</a:t>
            </a:r>
          </a:p>
          <a:p>
            <a:pPr marL="342900" indent="-342900">
              <a:buFont typeface="Arial"/>
              <a:buChar char="•"/>
            </a:pPr>
            <a:r>
              <a:rPr lang="en-US" sz="2400" dirty="0">
                <a:solidFill>
                  <a:schemeClr val="tx1"/>
                </a:solidFill>
              </a:rPr>
              <a:t>Collaborating institutions:</a:t>
            </a:r>
          </a:p>
          <a:p>
            <a:pPr marL="1085850" lvl="1" indent="-342900">
              <a:buFont typeface="Arial"/>
              <a:buChar char="•"/>
            </a:pPr>
            <a:r>
              <a:rPr lang="en-US" sz="2400" dirty="0">
                <a:solidFill>
                  <a:schemeClr val="tx1"/>
                </a:solidFill>
              </a:rPr>
              <a:t>University of Illinois (CIC-HT)</a:t>
            </a:r>
          </a:p>
          <a:p>
            <a:pPr marL="1085850" lvl="1" indent="-342900">
              <a:buFont typeface="Arial"/>
              <a:buChar char="•"/>
            </a:pPr>
            <a:r>
              <a:rPr lang="en-US" sz="2400" dirty="0">
                <a:solidFill>
                  <a:schemeClr val="tx1"/>
                </a:solidFill>
              </a:rPr>
              <a:t>Indiana University (CIC-HT)</a:t>
            </a:r>
          </a:p>
          <a:p>
            <a:pPr marL="1085850" lvl="1" indent="-342900">
              <a:buFont typeface="Arial"/>
              <a:buChar char="•"/>
            </a:pPr>
            <a:r>
              <a:rPr lang="en-US" sz="2400" dirty="0">
                <a:solidFill>
                  <a:schemeClr val="tx1"/>
                </a:solidFill>
              </a:rPr>
              <a:t>University of North Carolina (Chapel Hill) (HT)</a:t>
            </a:r>
          </a:p>
          <a:p>
            <a:pPr marL="1085850" lvl="1" indent="-342900">
              <a:buFont typeface="Arial"/>
              <a:buChar char="•"/>
            </a:pPr>
            <a:r>
              <a:rPr lang="en-US" sz="2400" dirty="0">
                <a:solidFill>
                  <a:schemeClr val="tx1"/>
                </a:solidFill>
              </a:rPr>
              <a:t>Lafayette College (HT)</a:t>
            </a:r>
          </a:p>
          <a:p>
            <a:pPr marL="1085850" lvl="1" indent="-342900">
              <a:buFont typeface="Arial"/>
              <a:buChar char="•"/>
            </a:pPr>
            <a:r>
              <a:rPr lang="en-US" sz="2400" dirty="0">
                <a:solidFill>
                  <a:schemeClr val="tx1"/>
                </a:solidFill>
              </a:rPr>
              <a:t>Northwestern University (CIC-HT)</a:t>
            </a:r>
          </a:p>
          <a:p>
            <a:pPr marL="1085850" lvl="1" indent="-342900">
              <a:buFont typeface="Arial"/>
              <a:buChar char="•"/>
            </a:pPr>
            <a:endParaRPr lang="en-US" sz="2400" dirty="0"/>
          </a:p>
          <a:p>
            <a:endParaRPr lang="en-US" sz="2400" dirty="0"/>
          </a:p>
        </p:txBody>
      </p:sp>
    </p:spTree>
    <p:extLst>
      <p:ext uri="{BB962C8B-B14F-4D97-AF65-F5344CB8AC3E}">
        <p14:creationId xmlns:p14="http://schemas.microsoft.com/office/powerpoint/2010/main" val="16666972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xmlns:p14="http://schemas.microsoft.com/office/powerpoint/2010/main">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ACS: Research Projects</a:t>
            </a:r>
            <a:endParaRPr lang="en-US" sz="3600" dirty="0"/>
          </a:p>
        </p:txBody>
      </p:sp>
    </p:spTree>
    <p:extLst>
      <p:ext uri="{BB962C8B-B14F-4D97-AF65-F5344CB8AC3E}">
        <p14:creationId xmlns:p14="http://schemas.microsoft.com/office/powerpoint/2010/main" val="206872214"/>
      </p:ext>
    </p:extLst>
  </p:cSld>
  <p:clrMapOvr>
    <a:masterClrMapping/>
  </p:clrMapOvr>
  <p:transition>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9045" y="1896068"/>
            <a:ext cx="4072997" cy="1143000"/>
          </a:xfrm>
        </p:spPr>
        <p:txBody>
          <a:bodyPr>
            <a:normAutofit fontScale="90000"/>
          </a:bodyPr>
          <a:lstStyle/>
          <a:p>
            <a:r>
              <a:rPr lang="en-US" dirty="0"/>
              <a:t>ACS Research Project #1</a:t>
            </a:r>
          </a:p>
        </p:txBody>
      </p:sp>
      <p:pic>
        <p:nvPicPr>
          <p:cNvPr id="7" name="image19.png" descr="wilkens.png"/>
          <p:cNvPicPr/>
          <p:nvPr/>
        </p:nvPicPr>
        <p:blipFill>
          <a:blip r:embed="rId3"/>
          <a:srcRect/>
          <a:stretch>
            <a:fillRect/>
          </a:stretch>
        </p:blipFill>
        <p:spPr>
          <a:xfrm>
            <a:off x="342888" y="791832"/>
            <a:ext cx="4056541" cy="5557742"/>
          </a:xfrm>
          <a:prstGeom prst="rect">
            <a:avLst/>
          </a:prstGeom>
          <a:ln w="25400">
            <a:solidFill>
              <a:srgbClr val="000000"/>
            </a:solidFill>
            <a:prstDash val="solid"/>
          </a:ln>
        </p:spPr>
      </p:pic>
      <p:sp>
        <p:nvSpPr>
          <p:cNvPr id="3" name="Slide Number Placeholder 2"/>
          <p:cNvSpPr>
            <a:spLocks noGrp="1"/>
          </p:cNvSpPr>
          <p:nvPr>
            <p:ph type="sldNum" sz="quarter" idx="12"/>
          </p:nvPr>
        </p:nvSpPr>
        <p:spPr/>
        <p:txBody>
          <a:bodyPr/>
          <a:lstStyle/>
          <a:p>
            <a:fld id="{4886E138-09BC-9543-9627-FED5F9E9ED81}" type="slidenum">
              <a:rPr lang="en-US" smtClean="0">
                <a:solidFill>
                  <a:prstClr val="black">
                    <a:tint val="75000"/>
                  </a:prstClr>
                </a:solidFill>
              </a:rPr>
              <a:pPr/>
              <a:t>66</a:t>
            </a:fld>
            <a:endParaRPr lang="en-US">
              <a:solidFill>
                <a:prstClr val="black">
                  <a:tint val="75000"/>
                </a:prstClr>
              </a:solidFill>
            </a:endParaRPr>
          </a:p>
        </p:txBody>
      </p:sp>
    </p:spTree>
    <p:extLst>
      <p:ext uri="{BB962C8B-B14F-4D97-AF65-F5344CB8AC3E}">
        <p14:creationId xmlns:p14="http://schemas.microsoft.com/office/powerpoint/2010/main" val="7407322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llen_murdock.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61" y="570550"/>
            <a:ext cx="4114800" cy="5760720"/>
          </a:xfrm>
          <a:prstGeom prst="rect">
            <a:avLst/>
          </a:prstGeom>
        </p:spPr>
      </p:pic>
      <p:sp>
        <p:nvSpPr>
          <p:cNvPr id="7" name="Title 1"/>
          <p:cNvSpPr txBox="1">
            <a:spLocks/>
          </p:cNvSpPr>
          <p:nvPr/>
        </p:nvSpPr>
        <p:spPr>
          <a:xfrm>
            <a:off x="4781083" y="2282564"/>
            <a:ext cx="4165035" cy="1143000"/>
          </a:xfrm>
          <a:prstGeom prst="rect">
            <a:avLst/>
          </a:prstGeom>
        </p:spPr>
        <p:txBody>
          <a:bodyPr anchor="t"/>
          <a:lstStyle>
            <a:lvl1pPr algn="ctr" defTabSz="457180" rtl="0" eaLnBrk="1" latinLnBrk="0" hangingPunct="1">
              <a:spcBef>
                <a:spcPct val="0"/>
              </a:spcBef>
              <a:buNone/>
              <a:defRPr sz="4400" kern="1200">
                <a:solidFill>
                  <a:schemeClr val="tx1"/>
                </a:solidFill>
                <a:latin typeface="+mj-lt"/>
                <a:ea typeface="+mj-ea"/>
                <a:cs typeface="+mj-cs"/>
              </a:defRPr>
            </a:lvl1pPr>
          </a:lstStyle>
          <a:p>
            <a:r>
              <a:rPr lang="en-US" dirty="0"/>
              <a:t>ACS Research Projects #2</a:t>
            </a:r>
          </a:p>
        </p:txBody>
      </p:sp>
      <p:sp>
        <p:nvSpPr>
          <p:cNvPr id="2" name="Slide Number Placeholder 1"/>
          <p:cNvSpPr>
            <a:spLocks noGrp="1"/>
          </p:cNvSpPr>
          <p:nvPr>
            <p:ph type="sldNum" sz="quarter" idx="12"/>
          </p:nvPr>
        </p:nvSpPr>
        <p:spPr/>
        <p:txBody>
          <a:bodyPr/>
          <a:lstStyle/>
          <a:p>
            <a:fld id="{4886E138-09BC-9543-9627-FED5F9E9ED81}" type="slidenum">
              <a:rPr lang="en-US" smtClean="0">
                <a:solidFill>
                  <a:prstClr val="black">
                    <a:tint val="75000"/>
                  </a:prstClr>
                </a:solidFill>
              </a:rPr>
              <a:pPr/>
              <a:t>67</a:t>
            </a:fld>
            <a:endParaRPr lang="en-US">
              <a:solidFill>
                <a:prstClr val="black">
                  <a:tint val="75000"/>
                </a:prstClr>
              </a:solidFill>
            </a:endParaRPr>
          </a:p>
        </p:txBody>
      </p:sp>
    </p:spTree>
    <p:extLst>
      <p:ext uri="{BB962C8B-B14F-4D97-AF65-F5344CB8AC3E}">
        <p14:creationId xmlns:p14="http://schemas.microsoft.com/office/powerpoint/2010/main" val="326869798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80475" y="229406"/>
            <a:ext cx="4647761" cy="6469855"/>
            <a:chOff x="180475" y="229406"/>
            <a:chExt cx="4647761" cy="6469855"/>
          </a:xfrm>
        </p:grpSpPr>
        <p:sp>
          <p:nvSpPr>
            <p:cNvPr id="6" name="TextBox 5"/>
            <p:cNvSpPr txBox="1"/>
            <p:nvPr/>
          </p:nvSpPr>
          <p:spPr>
            <a:xfrm>
              <a:off x="184081" y="229406"/>
              <a:ext cx="4571999" cy="892552"/>
            </a:xfrm>
            <a:prstGeom prst="rect">
              <a:avLst/>
            </a:prstGeom>
            <a:noFill/>
          </p:spPr>
          <p:txBody>
            <a:bodyPr wrap="square" rtlCol="0">
              <a:spAutoFit/>
            </a:bodyPr>
            <a:lstStyle/>
            <a:p>
              <a:pPr algn="ctr"/>
              <a:r>
                <a:rPr lang="en-US" sz="1800" b="1" dirty="0">
                  <a:latin typeface="Avenir Light"/>
                  <a:cs typeface="Avenir Light"/>
                </a:rPr>
                <a:t>Tracking Technology Diffusion Through Time in the HathiTrust Corpus</a:t>
              </a:r>
            </a:p>
            <a:p>
              <a:pPr algn="ctr"/>
              <a:r>
                <a:rPr lang="en-US" sz="1400" dirty="0">
                  <a:latin typeface="Avenir Light"/>
                  <a:cs typeface="Avenir Light"/>
                </a:rPr>
                <a:t>Michelle Alexopoulos, University of Toronto</a:t>
              </a:r>
            </a:p>
          </p:txBody>
        </p:sp>
        <p:sp>
          <p:nvSpPr>
            <p:cNvPr id="7" name="Rectangle 6"/>
            <p:cNvSpPr/>
            <p:nvPr/>
          </p:nvSpPr>
          <p:spPr>
            <a:xfrm>
              <a:off x="187682" y="1086021"/>
              <a:ext cx="4568398" cy="1438855"/>
            </a:xfrm>
            <a:prstGeom prst="rect">
              <a:avLst/>
            </a:prstGeom>
          </p:spPr>
          <p:txBody>
            <a:bodyPr wrap="square">
              <a:spAutoFit/>
            </a:bodyPr>
            <a:lstStyle/>
            <a:p>
              <a:pPr algn="just"/>
              <a:r>
                <a:rPr lang="en-US" sz="1250" dirty="0">
                  <a:latin typeface="Avenir Light"/>
                  <a:cs typeface="Avenir Light"/>
                </a:rPr>
                <a:t>Dr. Alexopoulos, an economist, is using the vast historical record contained in the HathiTrust to study the diffusion of various technologies over time. By tracking word usage trends of 1,214 technology-related terms identified by Alexopoulos, such as the steam engine, her research based on HathiTrust book content has the potential to overturn accepted theories about the economic and societal impacts of a technology.</a:t>
              </a:r>
            </a:p>
          </p:txBody>
        </p:sp>
        <p:sp>
          <p:nvSpPr>
            <p:cNvPr id="8" name="Rectangle 7"/>
            <p:cNvSpPr/>
            <p:nvPr/>
          </p:nvSpPr>
          <p:spPr>
            <a:xfrm>
              <a:off x="180475" y="5297698"/>
              <a:ext cx="4568395" cy="861774"/>
            </a:xfrm>
            <a:prstGeom prst="rect">
              <a:avLst/>
            </a:prstGeom>
          </p:spPr>
          <p:txBody>
            <a:bodyPr wrap="square">
              <a:spAutoFit/>
            </a:bodyPr>
            <a:lstStyle/>
            <a:p>
              <a:pPr marL="171450" indent="-171450" algn="just">
                <a:buFont typeface="Arial"/>
                <a:buChar char="•"/>
              </a:pPr>
              <a:r>
                <a:rPr lang="en-US" sz="1100" dirty="0">
                  <a:latin typeface="Avenir Light"/>
                  <a:cs typeface="Avenir Light"/>
                </a:rPr>
                <a:t>1,012,633 volumes analyzed.</a:t>
              </a:r>
            </a:p>
            <a:p>
              <a:pPr marL="171450" indent="-171450" algn="just">
                <a:buFont typeface="Arial"/>
                <a:buChar char="•"/>
              </a:pPr>
              <a:r>
                <a:rPr lang="en-US" sz="1100" dirty="0">
                  <a:latin typeface="Avenir Light"/>
                  <a:cs typeface="Avenir Light"/>
                </a:rPr>
                <a:t>Over 22 hours of processing using a 32-node cluster on Indiana University’s high-performance supercomputer, Big Red II. </a:t>
              </a:r>
            </a:p>
            <a:p>
              <a:pPr marL="171450" indent="-171450" algn="just">
                <a:buFont typeface="Arial"/>
                <a:buChar char="•"/>
              </a:pPr>
              <a:r>
                <a:rPr lang="en-US" sz="1100" dirty="0">
                  <a:latin typeface="Avenir Light"/>
                  <a:cs typeface="Avenir Light"/>
                </a:rPr>
                <a:t>Each node had 32 cores and 64 GB of RAM</a:t>
              </a:r>
              <a:r>
                <a:rPr lang="en-US" dirty="0">
                  <a:latin typeface="Avenir Light"/>
                  <a:cs typeface="Avenir Light"/>
                </a:rPr>
                <a:t>. </a:t>
              </a:r>
            </a:p>
          </p:txBody>
        </p:sp>
        <p:sp>
          <p:nvSpPr>
            <p:cNvPr id="9" name="Rectangle 8"/>
            <p:cNvSpPr/>
            <p:nvPr/>
          </p:nvSpPr>
          <p:spPr>
            <a:xfrm>
              <a:off x="180475" y="6276101"/>
              <a:ext cx="4572000" cy="423160"/>
            </a:xfrm>
            <a:prstGeom prst="rect">
              <a:avLst/>
            </a:prstGeom>
            <a:solidFill>
              <a:srgbClr val="FF7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latin typeface="Avenir Light"/>
                  <a:cs typeface="Avenir Light"/>
                </a:rPr>
                <a:t>HTRC Use Case: Collaboration between Scholars and the HTRC</a:t>
              </a:r>
            </a:p>
          </p:txBody>
        </p:sp>
        <p:pic>
          <p:nvPicPr>
            <p:cNvPr id="10" name="Picture 9" descr="Screen Shot 2015-10-08 at 11.36.31 AM.png"/>
            <p:cNvPicPr>
              <a:picLocks noChangeAspect="1"/>
            </p:cNvPicPr>
            <p:nvPr/>
          </p:nvPicPr>
          <p:blipFill rotWithShape="1">
            <a:blip r:embed="rId3">
              <a:extLst>
                <a:ext uri="{28A0092B-C50C-407E-A947-70E740481C1C}">
                  <a14:useLocalDpi xmlns:a14="http://schemas.microsoft.com/office/drawing/2010/main" val="0"/>
                </a:ext>
              </a:extLst>
            </a:blip>
            <a:srcRect l="4903"/>
            <a:stretch/>
          </p:blipFill>
          <p:spPr>
            <a:xfrm>
              <a:off x="195416" y="2655926"/>
              <a:ext cx="2129249" cy="1942166"/>
            </a:xfrm>
            <a:prstGeom prst="rect">
              <a:avLst/>
            </a:prstGeom>
          </p:spPr>
        </p:pic>
        <p:pic>
          <p:nvPicPr>
            <p:cNvPr id="11" name="Picture 10" descr="Screen Shot 2015-10-08 at 11.38.46 AM.png"/>
            <p:cNvPicPr>
              <a:picLocks noChangeAspect="1"/>
            </p:cNvPicPr>
            <p:nvPr/>
          </p:nvPicPr>
          <p:blipFill rotWithShape="1">
            <a:blip r:embed="rId4">
              <a:extLst>
                <a:ext uri="{28A0092B-C50C-407E-A947-70E740481C1C}">
                  <a14:useLocalDpi xmlns:a14="http://schemas.microsoft.com/office/drawing/2010/main" val="0"/>
                </a:ext>
              </a:extLst>
            </a:blip>
            <a:srcRect r="3951"/>
            <a:stretch/>
          </p:blipFill>
          <p:spPr>
            <a:xfrm>
              <a:off x="2379254" y="2519858"/>
              <a:ext cx="2373992" cy="2087178"/>
            </a:xfrm>
            <a:prstGeom prst="rect">
              <a:avLst/>
            </a:prstGeom>
          </p:spPr>
        </p:pic>
        <p:sp>
          <p:nvSpPr>
            <p:cNvPr id="12" name="TextBox 11"/>
            <p:cNvSpPr txBox="1"/>
            <p:nvPr/>
          </p:nvSpPr>
          <p:spPr>
            <a:xfrm>
              <a:off x="191041" y="4646664"/>
              <a:ext cx="2396670" cy="415498"/>
            </a:xfrm>
            <a:prstGeom prst="rect">
              <a:avLst/>
            </a:prstGeom>
            <a:noFill/>
          </p:spPr>
          <p:txBody>
            <a:bodyPr wrap="square" rtlCol="0">
              <a:spAutoFit/>
            </a:bodyPr>
            <a:lstStyle/>
            <a:p>
              <a:r>
                <a:rPr lang="en-US" sz="1000" dirty="0"/>
                <a:t>Linkages to “Steam Engines” implied by the Library of Congress Classification</a:t>
              </a:r>
            </a:p>
          </p:txBody>
        </p:sp>
        <p:sp>
          <p:nvSpPr>
            <p:cNvPr id="13" name="TextBox 12"/>
            <p:cNvSpPr txBox="1"/>
            <p:nvPr/>
          </p:nvSpPr>
          <p:spPr>
            <a:xfrm>
              <a:off x="2472060" y="4634284"/>
              <a:ext cx="2356176" cy="415498"/>
            </a:xfrm>
            <a:prstGeom prst="rect">
              <a:avLst/>
            </a:prstGeom>
            <a:noFill/>
          </p:spPr>
          <p:txBody>
            <a:bodyPr wrap="square" rtlCol="0">
              <a:spAutoFit/>
            </a:bodyPr>
            <a:lstStyle/>
            <a:p>
              <a:r>
                <a:rPr lang="en-US" sz="1000" dirty="0"/>
                <a:t>From HT text: Selected subject terms linked to “Steam engine” n-gram by 1910</a:t>
              </a:r>
            </a:p>
          </p:txBody>
        </p:sp>
        <p:sp>
          <p:nvSpPr>
            <p:cNvPr id="14" name="TextBox 13"/>
            <p:cNvSpPr txBox="1"/>
            <p:nvPr/>
          </p:nvSpPr>
          <p:spPr>
            <a:xfrm>
              <a:off x="2109247" y="3415631"/>
              <a:ext cx="544218" cy="307777"/>
            </a:xfrm>
            <a:prstGeom prst="rect">
              <a:avLst/>
            </a:prstGeom>
            <a:noFill/>
          </p:spPr>
          <p:txBody>
            <a:bodyPr wrap="square" rtlCol="0">
              <a:spAutoFit/>
            </a:bodyPr>
            <a:lstStyle/>
            <a:p>
              <a:r>
                <a:rPr lang="en-US" b="1" dirty="0"/>
                <a:t>VS</a:t>
              </a:r>
              <a:r>
                <a:rPr lang="en-US" sz="1400" b="1" dirty="0"/>
                <a:t>.</a:t>
              </a:r>
            </a:p>
          </p:txBody>
        </p:sp>
      </p:grpSp>
      <p:sp>
        <p:nvSpPr>
          <p:cNvPr id="25" name="Title 1"/>
          <p:cNvSpPr txBox="1">
            <a:spLocks/>
          </p:cNvSpPr>
          <p:nvPr/>
        </p:nvSpPr>
        <p:spPr>
          <a:xfrm>
            <a:off x="4592409" y="2043304"/>
            <a:ext cx="4551591" cy="1143000"/>
          </a:xfrm>
          <a:prstGeom prst="rect">
            <a:avLst/>
          </a:prstGeom>
        </p:spPr>
        <p:txBody>
          <a:bodyPr anchor="t"/>
          <a:lstStyle>
            <a:lvl1pPr algn="ctr" defTabSz="457180" rtl="0" eaLnBrk="1" latinLnBrk="0" hangingPunct="1">
              <a:spcBef>
                <a:spcPct val="0"/>
              </a:spcBef>
              <a:buNone/>
              <a:defRPr sz="4400" kern="1200">
                <a:solidFill>
                  <a:schemeClr val="tx1"/>
                </a:solidFill>
                <a:latin typeface="+mj-lt"/>
                <a:ea typeface="+mj-ea"/>
                <a:cs typeface="+mj-cs"/>
              </a:defRPr>
            </a:lvl1pPr>
          </a:lstStyle>
          <a:p>
            <a:r>
              <a:rPr lang="en-US" dirty="0"/>
              <a:t>ACS Research Projects #3</a:t>
            </a:r>
          </a:p>
        </p:txBody>
      </p:sp>
      <p:sp>
        <p:nvSpPr>
          <p:cNvPr id="2" name="Slide Number Placeholder 1"/>
          <p:cNvSpPr>
            <a:spLocks noGrp="1"/>
          </p:cNvSpPr>
          <p:nvPr>
            <p:ph type="sldNum" sz="quarter" idx="12"/>
          </p:nvPr>
        </p:nvSpPr>
        <p:spPr/>
        <p:txBody>
          <a:bodyPr/>
          <a:lstStyle/>
          <a:p>
            <a:fld id="{4886E138-09BC-9543-9627-FED5F9E9ED81}" type="slidenum">
              <a:rPr lang="en-US" smtClean="0">
                <a:solidFill>
                  <a:prstClr val="black">
                    <a:tint val="75000"/>
                  </a:prstClr>
                </a:solidFill>
              </a:rPr>
              <a:pPr/>
              <a:t>68</a:t>
            </a:fld>
            <a:endParaRPr lang="en-US">
              <a:solidFill>
                <a:prstClr val="black">
                  <a:tint val="75000"/>
                </a:prstClr>
              </a:solidFill>
            </a:endParaRPr>
          </a:p>
        </p:txBody>
      </p:sp>
    </p:spTree>
    <p:extLst>
      <p:ext uri="{BB962C8B-B14F-4D97-AF65-F5344CB8AC3E}">
        <p14:creationId xmlns:p14="http://schemas.microsoft.com/office/powerpoint/2010/main" val="36545901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80475" y="229406"/>
            <a:ext cx="4647761" cy="6469855"/>
            <a:chOff x="180475" y="229406"/>
            <a:chExt cx="4647761" cy="6469855"/>
          </a:xfrm>
        </p:grpSpPr>
        <p:sp>
          <p:nvSpPr>
            <p:cNvPr id="6" name="TextBox 5"/>
            <p:cNvSpPr txBox="1"/>
            <p:nvPr/>
          </p:nvSpPr>
          <p:spPr>
            <a:xfrm>
              <a:off x="184081" y="229406"/>
              <a:ext cx="4571999" cy="892552"/>
            </a:xfrm>
            <a:prstGeom prst="rect">
              <a:avLst/>
            </a:prstGeom>
            <a:noFill/>
          </p:spPr>
          <p:txBody>
            <a:bodyPr wrap="square" rtlCol="0">
              <a:spAutoFit/>
            </a:bodyPr>
            <a:lstStyle/>
            <a:p>
              <a:pPr algn="ctr"/>
              <a:r>
                <a:rPr lang="en-US" sz="1800" b="1" dirty="0">
                  <a:latin typeface="Avenir Light"/>
                  <a:cs typeface="Avenir Light"/>
                </a:rPr>
                <a:t>Tracking Technology Diffusion Through Time in the HathiTrust Corpus</a:t>
              </a:r>
            </a:p>
            <a:p>
              <a:pPr algn="ctr"/>
              <a:r>
                <a:rPr lang="en-US" sz="1400" dirty="0">
                  <a:latin typeface="Avenir Light"/>
                  <a:cs typeface="Avenir Light"/>
                </a:rPr>
                <a:t>Michelle Alexopoulos, University of Toronto</a:t>
              </a:r>
            </a:p>
          </p:txBody>
        </p:sp>
        <p:sp>
          <p:nvSpPr>
            <p:cNvPr id="7" name="Rectangle 6"/>
            <p:cNvSpPr/>
            <p:nvPr/>
          </p:nvSpPr>
          <p:spPr>
            <a:xfrm>
              <a:off x="187682" y="1086021"/>
              <a:ext cx="4568398" cy="1438855"/>
            </a:xfrm>
            <a:prstGeom prst="rect">
              <a:avLst/>
            </a:prstGeom>
          </p:spPr>
          <p:txBody>
            <a:bodyPr wrap="square">
              <a:spAutoFit/>
            </a:bodyPr>
            <a:lstStyle/>
            <a:p>
              <a:pPr algn="just"/>
              <a:r>
                <a:rPr lang="en-US" sz="1250" dirty="0">
                  <a:latin typeface="Avenir Light"/>
                  <a:cs typeface="Avenir Light"/>
                </a:rPr>
                <a:t>Dr. Alexopoulos, an economist, is using the vast historical record contained in the HathiTrust to study the diffusion of various technologies over time. By tracking word usage trends of 1,214 technology-related terms identified by Alexopoulos, such as the steam engine, her research based on HathiTrust book content has the potential to overturn accepted theories about the economic and societal impacts of a technology.</a:t>
              </a:r>
            </a:p>
          </p:txBody>
        </p:sp>
        <p:sp>
          <p:nvSpPr>
            <p:cNvPr id="8" name="Rectangle 7"/>
            <p:cNvSpPr/>
            <p:nvPr/>
          </p:nvSpPr>
          <p:spPr>
            <a:xfrm>
              <a:off x="180475" y="5297698"/>
              <a:ext cx="4568395" cy="861774"/>
            </a:xfrm>
            <a:prstGeom prst="rect">
              <a:avLst/>
            </a:prstGeom>
          </p:spPr>
          <p:txBody>
            <a:bodyPr wrap="square">
              <a:spAutoFit/>
            </a:bodyPr>
            <a:lstStyle/>
            <a:p>
              <a:pPr marL="171450" indent="-171450" algn="just">
                <a:buFont typeface="Arial"/>
                <a:buChar char="•"/>
              </a:pPr>
              <a:r>
                <a:rPr lang="en-US" sz="1100" dirty="0">
                  <a:latin typeface="Avenir Light"/>
                  <a:cs typeface="Avenir Light"/>
                </a:rPr>
                <a:t>1,012,633 volumes analyzed.</a:t>
              </a:r>
            </a:p>
            <a:p>
              <a:pPr marL="171450" indent="-171450" algn="just">
                <a:buFont typeface="Arial"/>
                <a:buChar char="•"/>
              </a:pPr>
              <a:r>
                <a:rPr lang="en-US" sz="1100" dirty="0">
                  <a:latin typeface="Avenir Light"/>
                  <a:cs typeface="Avenir Light"/>
                </a:rPr>
                <a:t>Over 22 hours of processing using a 32-node cluster on Indiana University’s high-performance supercomputer, Big Red II. </a:t>
              </a:r>
            </a:p>
            <a:p>
              <a:pPr marL="171450" indent="-171450" algn="just">
                <a:buFont typeface="Arial"/>
                <a:buChar char="•"/>
              </a:pPr>
              <a:r>
                <a:rPr lang="en-US" sz="1100" dirty="0">
                  <a:latin typeface="Avenir Light"/>
                  <a:cs typeface="Avenir Light"/>
                </a:rPr>
                <a:t>Each node had 32 cores and 64 GB of RAM</a:t>
              </a:r>
              <a:r>
                <a:rPr lang="en-US" dirty="0">
                  <a:latin typeface="Avenir Light"/>
                  <a:cs typeface="Avenir Light"/>
                </a:rPr>
                <a:t>. </a:t>
              </a:r>
            </a:p>
          </p:txBody>
        </p:sp>
        <p:sp>
          <p:nvSpPr>
            <p:cNvPr id="9" name="Rectangle 8"/>
            <p:cNvSpPr/>
            <p:nvPr/>
          </p:nvSpPr>
          <p:spPr>
            <a:xfrm>
              <a:off x="180475" y="6276101"/>
              <a:ext cx="4572000" cy="423160"/>
            </a:xfrm>
            <a:prstGeom prst="rect">
              <a:avLst/>
            </a:prstGeom>
            <a:solidFill>
              <a:srgbClr val="FF7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latin typeface="Avenir Light"/>
                  <a:cs typeface="Avenir Light"/>
                </a:rPr>
                <a:t>HTRC Use Case: Collaboration between Scholars and the HTRC</a:t>
              </a:r>
            </a:p>
          </p:txBody>
        </p:sp>
        <p:pic>
          <p:nvPicPr>
            <p:cNvPr id="10" name="Picture 9" descr="Screen Shot 2015-10-08 at 11.36.31 AM.png"/>
            <p:cNvPicPr>
              <a:picLocks noChangeAspect="1"/>
            </p:cNvPicPr>
            <p:nvPr/>
          </p:nvPicPr>
          <p:blipFill rotWithShape="1">
            <a:blip r:embed="rId3">
              <a:extLst>
                <a:ext uri="{28A0092B-C50C-407E-A947-70E740481C1C}">
                  <a14:useLocalDpi xmlns:a14="http://schemas.microsoft.com/office/drawing/2010/main" val="0"/>
                </a:ext>
              </a:extLst>
            </a:blip>
            <a:srcRect l="4903"/>
            <a:stretch/>
          </p:blipFill>
          <p:spPr>
            <a:xfrm>
              <a:off x="195416" y="2655926"/>
              <a:ext cx="2129249" cy="1942166"/>
            </a:xfrm>
            <a:prstGeom prst="rect">
              <a:avLst/>
            </a:prstGeom>
          </p:spPr>
        </p:pic>
        <p:pic>
          <p:nvPicPr>
            <p:cNvPr id="11" name="Picture 10" descr="Screen Shot 2015-10-08 at 11.38.46 AM.png"/>
            <p:cNvPicPr>
              <a:picLocks noChangeAspect="1"/>
            </p:cNvPicPr>
            <p:nvPr/>
          </p:nvPicPr>
          <p:blipFill rotWithShape="1">
            <a:blip r:embed="rId4">
              <a:extLst>
                <a:ext uri="{28A0092B-C50C-407E-A947-70E740481C1C}">
                  <a14:useLocalDpi xmlns:a14="http://schemas.microsoft.com/office/drawing/2010/main" val="0"/>
                </a:ext>
              </a:extLst>
            </a:blip>
            <a:srcRect r="3951"/>
            <a:stretch/>
          </p:blipFill>
          <p:spPr>
            <a:xfrm>
              <a:off x="2379254" y="2519858"/>
              <a:ext cx="2373992" cy="2087178"/>
            </a:xfrm>
            <a:prstGeom prst="rect">
              <a:avLst/>
            </a:prstGeom>
          </p:spPr>
        </p:pic>
        <p:sp>
          <p:nvSpPr>
            <p:cNvPr id="12" name="TextBox 11"/>
            <p:cNvSpPr txBox="1"/>
            <p:nvPr/>
          </p:nvSpPr>
          <p:spPr>
            <a:xfrm>
              <a:off x="191041" y="4646664"/>
              <a:ext cx="2396670" cy="415498"/>
            </a:xfrm>
            <a:prstGeom prst="rect">
              <a:avLst/>
            </a:prstGeom>
            <a:noFill/>
          </p:spPr>
          <p:txBody>
            <a:bodyPr wrap="square" rtlCol="0">
              <a:spAutoFit/>
            </a:bodyPr>
            <a:lstStyle/>
            <a:p>
              <a:r>
                <a:rPr lang="en-US" sz="1000" dirty="0"/>
                <a:t>Linkages to “Steam Engines” implied by the Library of Congress Classification</a:t>
              </a:r>
            </a:p>
          </p:txBody>
        </p:sp>
        <p:sp>
          <p:nvSpPr>
            <p:cNvPr id="13" name="TextBox 12"/>
            <p:cNvSpPr txBox="1"/>
            <p:nvPr/>
          </p:nvSpPr>
          <p:spPr>
            <a:xfrm>
              <a:off x="2472060" y="4634284"/>
              <a:ext cx="2356176" cy="415498"/>
            </a:xfrm>
            <a:prstGeom prst="rect">
              <a:avLst/>
            </a:prstGeom>
            <a:noFill/>
          </p:spPr>
          <p:txBody>
            <a:bodyPr wrap="square" rtlCol="0">
              <a:spAutoFit/>
            </a:bodyPr>
            <a:lstStyle/>
            <a:p>
              <a:r>
                <a:rPr lang="en-US" sz="1000" dirty="0"/>
                <a:t>From HT text: Selected subject terms linked to “Steam engine” n-gram by 1910</a:t>
              </a:r>
            </a:p>
          </p:txBody>
        </p:sp>
        <p:sp>
          <p:nvSpPr>
            <p:cNvPr id="14" name="TextBox 13"/>
            <p:cNvSpPr txBox="1"/>
            <p:nvPr/>
          </p:nvSpPr>
          <p:spPr>
            <a:xfrm>
              <a:off x="2109247" y="3415631"/>
              <a:ext cx="544218" cy="307777"/>
            </a:xfrm>
            <a:prstGeom prst="rect">
              <a:avLst/>
            </a:prstGeom>
            <a:noFill/>
          </p:spPr>
          <p:txBody>
            <a:bodyPr wrap="square" rtlCol="0">
              <a:spAutoFit/>
            </a:bodyPr>
            <a:lstStyle/>
            <a:p>
              <a:r>
                <a:rPr lang="en-US" b="1" dirty="0"/>
                <a:t>VS</a:t>
              </a:r>
              <a:r>
                <a:rPr lang="en-US" sz="1400" b="1" dirty="0"/>
                <a:t>.</a:t>
              </a:r>
            </a:p>
          </p:txBody>
        </p:sp>
      </p:grpSp>
      <p:sp>
        <p:nvSpPr>
          <p:cNvPr id="25" name="Title 1"/>
          <p:cNvSpPr txBox="1">
            <a:spLocks/>
          </p:cNvSpPr>
          <p:nvPr/>
        </p:nvSpPr>
        <p:spPr>
          <a:xfrm>
            <a:off x="4592409" y="2043304"/>
            <a:ext cx="4551591" cy="1143000"/>
          </a:xfrm>
          <a:prstGeom prst="rect">
            <a:avLst/>
          </a:prstGeom>
        </p:spPr>
        <p:txBody>
          <a:bodyPr anchor="t"/>
          <a:lstStyle>
            <a:lvl1pPr algn="ctr" defTabSz="457180" rtl="0" eaLnBrk="1" latinLnBrk="0" hangingPunct="1">
              <a:spcBef>
                <a:spcPct val="0"/>
              </a:spcBef>
              <a:buNone/>
              <a:defRPr sz="4400" kern="1200">
                <a:solidFill>
                  <a:schemeClr val="tx1"/>
                </a:solidFill>
                <a:latin typeface="+mj-lt"/>
                <a:ea typeface="+mj-ea"/>
                <a:cs typeface="+mj-cs"/>
              </a:defRPr>
            </a:lvl1pPr>
          </a:lstStyle>
          <a:p>
            <a:r>
              <a:rPr lang="en-US" dirty="0"/>
              <a:t>ACS Research Projects #3</a:t>
            </a:r>
          </a:p>
        </p:txBody>
      </p:sp>
      <p:sp>
        <p:nvSpPr>
          <p:cNvPr id="2" name="Slide Number Placeholder 1"/>
          <p:cNvSpPr>
            <a:spLocks noGrp="1"/>
          </p:cNvSpPr>
          <p:nvPr>
            <p:ph type="sldNum" sz="quarter" idx="12"/>
          </p:nvPr>
        </p:nvSpPr>
        <p:spPr/>
        <p:txBody>
          <a:bodyPr/>
          <a:lstStyle/>
          <a:p>
            <a:fld id="{4886E138-09BC-9543-9627-FED5F9E9ED81}" type="slidenum">
              <a:rPr lang="en-US" smtClean="0">
                <a:solidFill>
                  <a:prstClr val="black">
                    <a:tint val="75000"/>
                  </a:prstClr>
                </a:solidFill>
              </a:rPr>
              <a:pPr/>
              <a:t>69</a:t>
            </a:fld>
            <a:endParaRPr lang="en-US">
              <a:solidFill>
                <a:prstClr val="black">
                  <a:tint val="75000"/>
                </a:prstClr>
              </a:solidFill>
            </a:endParaRPr>
          </a:p>
        </p:txBody>
      </p:sp>
    </p:spTree>
    <p:extLst>
      <p:ext uri="{BB962C8B-B14F-4D97-AF65-F5344CB8AC3E}">
        <p14:creationId xmlns:p14="http://schemas.microsoft.com/office/powerpoint/2010/main" val="17650413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Shape 472"/>
          <p:cNvSpPr txBox="1">
            <a:spLocks noGrp="1"/>
          </p:cNvSpPr>
          <p:nvPr>
            <p:ph type="title" idx="4294967295"/>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rgbClr val="3F3F3F"/>
              </a:buClr>
              <a:buSzPct val="25000"/>
              <a:buFont typeface="Calibri"/>
              <a:buNone/>
            </a:pPr>
            <a:r>
              <a:rPr lang="en-US" sz="4400" b="0" i="0" u="none" strike="noStrike" cap="none">
                <a:solidFill>
                  <a:srgbClr val="3F3F3F"/>
                </a:solidFill>
                <a:latin typeface="Calibri"/>
                <a:ea typeface="Calibri"/>
                <a:cs typeface="Calibri"/>
                <a:sym typeface="Calibri"/>
              </a:rPr>
              <a:t>Growth in Membership</a:t>
            </a:r>
          </a:p>
        </p:txBody>
      </p:sp>
      <p:pic>
        <p:nvPicPr>
          <p:cNvPr id="473" name="Shape 473"/>
          <p:cNvPicPr preferRelativeResize="0"/>
          <p:nvPr/>
        </p:nvPicPr>
        <p:blipFill>
          <a:blip r:embed="rId3">
            <a:alphaModFix/>
          </a:blip>
          <a:stretch>
            <a:fillRect/>
          </a:stretch>
        </p:blipFill>
        <p:spPr>
          <a:xfrm>
            <a:off x="852487" y="1638925"/>
            <a:ext cx="7134224" cy="4951196"/>
          </a:xfrm>
          <a:prstGeom prst="rect">
            <a:avLst/>
          </a:prstGeom>
          <a:noFill/>
          <a:ln>
            <a:noFill/>
          </a:ln>
        </p:spPr>
      </p:pic>
    </p:spTree>
    <p:extLst>
      <p:ext uri="{BB962C8B-B14F-4D97-AF65-F5344CB8AC3E}">
        <p14:creationId xmlns:p14="http://schemas.microsoft.com/office/powerpoint/2010/main" val="2669965376"/>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2016 ACS Projects</a:t>
            </a:r>
            <a:endParaRPr lang="en-US" dirty="0"/>
          </a:p>
        </p:txBody>
      </p:sp>
    </p:spTree>
    <p:extLst>
      <p:ext uri="{BB962C8B-B14F-4D97-AF65-F5344CB8AC3E}">
        <p14:creationId xmlns:p14="http://schemas.microsoft.com/office/powerpoint/2010/main" val="266916045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Fighting Fever in the Caribbean: Medicine and Empire, </a:t>
            </a:r>
            <a:r>
              <a:rPr lang="en-US" b="1" dirty="0" smtClean="0"/>
              <a:t>1650-1902</a:t>
            </a:r>
            <a:endParaRPr lang="en-US" dirty="0"/>
          </a:p>
        </p:txBody>
      </p:sp>
      <p:sp>
        <p:nvSpPr>
          <p:cNvPr id="3" name="Content Placeholder 2"/>
          <p:cNvSpPr>
            <a:spLocks noGrp="1"/>
          </p:cNvSpPr>
          <p:nvPr>
            <p:ph idx="1"/>
          </p:nvPr>
        </p:nvSpPr>
        <p:spPr/>
        <p:txBody>
          <a:bodyPr>
            <a:normAutofit fontScale="92500" lnSpcReduction="20000"/>
          </a:bodyPr>
          <a:lstStyle/>
          <a:p>
            <a:r>
              <a:rPr lang="en-US" i="1" dirty="0" err="1" smtClean="0"/>
              <a:t>Mariola</a:t>
            </a:r>
            <a:r>
              <a:rPr lang="en-US" i="1" dirty="0" smtClean="0"/>
              <a:t> </a:t>
            </a:r>
            <a:r>
              <a:rPr lang="en-US" i="1" dirty="0"/>
              <a:t>Espinosa</a:t>
            </a:r>
            <a:r>
              <a:rPr lang="en-US" dirty="0"/>
              <a:t>, University of Iowa: This project seeks to explore the history of yellow fever in the Caribbean by comparing how the disease was described by residents of the Caribbean to the European perspective, including through sentiment analysis of text referencing yellow fever. Her work will be visualized spatially in a map generated with support from the University of Iowa’s Digital Scholarship and Publishing Studio. She will build a corpus of text from the HathiTrust Digital Library related to yellow fever and filth in the Caribbean to track the use of the terms “filth” and “filthiness” from 1650 to 1902.</a:t>
            </a:r>
          </a:p>
          <a:p>
            <a:endParaRPr lang="en-US" dirty="0"/>
          </a:p>
        </p:txBody>
      </p:sp>
    </p:spTree>
    <p:extLst>
      <p:ext uri="{BB962C8B-B14F-4D97-AF65-F5344CB8AC3E}">
        <p14:creationId xmlns:p14="http://schemas.microsoft.com/office/powerpoint/2010/main" val="29486784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Inside the Creativity Boom</a:t>
            </a:r>
            <a:endParaRPr lang="en-US" dirty="0"/>
          </a:p>
        </p:txBody>
      </p:sp>
      <p:sp>
        <p:nvSpPr>
          <p:cNvPr id="3" name="Content Placeholder 2"/>
          <p:cNvSpPr>
            <a:spLocks noGrp="1"/>
          </p:cNvSpPr>
          <p:nvPr>
            <p:ph idx="1"/>
          </p:nvPr>
        </p:nvSpPr>
        <p:spPr/>
        <p:txBody>
          <a:bodyPr>
            <a:normAutofit fontScale="92500"/>
          </a:bodyPr>
          <a:lstStyle/>
          <a:p>
            <a:r>
              <a:rPr lang="en-US" i="1" dirty="0" smtClean="0"/>
              <a:t>Samuel </a:t>
            </a:r>
            <a:r>
              <a:rPr lang="en-US" i="1" dirty="0"/>
              <a:t>Franklin</a:t>
            </a:r>
            <a:r>
              <a:rPr lang="en-US" dirty="0"/>
              <a:t>, Brown University: This project will map the increasing use and shifting meanings of the words “creative” and “creativity,” with a particular focus on the twentieth century. A custom “creativity corpus” will be assembled and processed to identify linguistic patterns via a number of text analysis and natural language processing techniques. Brown’s project will make use of the functionality developed for HathiTrust + Bookworm</a:t>
            </a:r>
            <a:r>
              <a:rPr lang="en-US" dirty="0" smtClean="0"/>
              <a:t>.</a:t>
            </a:r>
            <a:endParaRPr lang="en-US" dirty="0"/>
          </a:p>
        </p:txBody>
      </p:sp>
    </p:spTree>
    <p:extLst>
      <p:ext uri="{BB962C8B-B14F-4D97-AF65-F5344CB8AC3E}">
        <p14:creationId xmlns:p14="http://schemas.microsoft.com/office/powerpoint/2010/main" val="75795085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218882"/>
          </a:xfrm>
        </p:spPr>
        <p:txBody>
          <a:bodyPr>
            <a:noAutofit/>
          </a:bodyPr>
          <a:lstStyle/>
          <a:p>
            <a:r>
              <a:rPr lang="en-US" sz="3200" b="1" dirty="0" smtClean="0"/>
              <a:t>The </a:t>
            </a:r>
            <a:r>
              <a:rPr lang="en-US" sz="3200" b="1" dirty="0"/>
              <a:t>Chicago School: </a:t>
            </a:r>
            <a:r>
              <a:rPr lang="en-US" sz="3200" b="1" dirty="0" err="1"/>
              <a:t>Wikification</a:t>
            </a:r>
            <a:r>
              <a:rPr lang="en-US" sz="3200" b="1" dirty="0"/>
              <a:t> as the First Step in Text Mining in Architectural </a:t>
            </a:r>
            <a:r>
              <a:rPr lang="en-US" sz="3200" b="1" dirty="0" smtClean="0"/>
              <a:t>History</a:t>
            </a:r>
            <a:endParaRPr lang="en-US" sz="3200" dirty="0"/>
          </a:p>
        </p:txBody>
      </p:sp>
      <p:sp>
        <p:nvSpPr>
          <p:cNvPr id="3" name="Content Placeholder 2"/>
          <p:cNvSpPr>
            <a:spLocks noGrp="1"/>
          </p:cNvSpPr>
          <p:nvPr>
            <p:ph idx="1"/>
          </p:nvPr>
        </p:nvSpPr>
        <p:spPr/>
        <p:txBody>
          <a:bodyPr>
            <a:normAutofit/>
          </a:bodyPr>
          <a:lstStyle/>
          <a:p>
            <a:r>
              <a:rPr lang="en-US" b="1" dirty="0"/>
              <a:t> </a:t>
            </a:r>
            <a:r>
              <a:rPr lang="en-US" i="1" dirty="0"/>
              <a:t>Dan </a:t>
            </a:r>
            <a:r>
              <a:rPr lang="en-US" i="1" dirty="0" err="1"/>
              <a:t>Baciu</a:t>
            </a:r>
            <a:r>
              <a:rPr lang="en-US" dirty="0"/>
              <a:t>, Illinois Institute of Technology: This project will look at the Chicago School of architecture and examine its history of reception over the last 75 years, as well as identify patterns in its international spread and influence. </a:t>
            </a:r>
            <a:r>
              <a:rPr lang="en-US" dirty="0" err="1"/>
              <a:t>Baciu</a:t>
            </a:r>
            <a:r>
              <a:rPr lang="en-US" dirty="0"/>
              <a:t> will use named entity recognition in his analysis, notably deploying the </a:t>
            </a:r>
            <a:r>
              <a:rPr lang="en-US" dirty="0" err="1"/>
              <a:t>Wikifier</a:t>
            </a:r>
            <a:r>
              <a:rPr lang="en-US" dirty="0"/>
              <a:t> tool on a large sample corpus of HathiTrust data for the first time</a:t>
            </a:r>
            <a:r>
              <a:rPr lang="en-US" dirty="0" smtClean="0"/>
              <a:t>.</a:t>
            </a:r>
            <a:endParaRPr lang="en-US" dirty="0"/>
          </a:p>
        </p:txBody>
      </p:sp>
    </p:spTree>
    <p:extLst>
      <p:ext uri="{BB962C8B-B14F-4D97-AF65-F5344CB8AC3E}">
        <p14:creationId xmlns:p14="http://schemas.microsoft.com/office/powerpoint/2010/main" val="218511377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smtClean="0"/>
              <a:t>Signal </a:t>
            </a:r>
            <a:r>
              <a:rPr lang="en-US" sz="2800" b="1" dirty="0"/>
              <a:t>and Noise and Pride and Prejudice: Toward </a:t>
            </a:r>
            <a:r>
              <a:rPr lang="en-US" sz="2800" b="1" dirty="0" smtClean="0"/>
              <a:t>an Information </a:t>
            </a:r>
            <a:r>
              <a:rPr lang="en-US" sz="2800" b="1" dirty="0"/>
              <a:t>History of Romantic </a:t>
            </a:r>
            <a:r>
              <a:rPr lang="en-US" sz="2800" b="1" dirty="0" smtClean="0"/>
              <a:t>Fiction</a:t>
            </a:r>
            <a:r>
              <a:rPr lang="en-US" sz="4000" b="1" dirty="0"/>
              <a:t> </a:t>
            </a:r>
            <a:endParaRPr lang="en-US" sz="4000" dirty="0"/>
          </a:p>
        </p:txBody>
      </p:sp>
      <p:sp>
        <p:nvSpPr>
          <p:cNvPr id="3" name="Content Placeholder 2"/>
          <p:cNvSpPr>
            <a:spLocks noGrp="1"/>
          </p:cNvSpPr>
          <p:nvPr>
            <p:ph idx="1"/>
          </p:nvPr>
        </p:nvSpPr>
        <p:spPr>
          <a:xfrm>
            <a:off x="457200" y="1661163"/>
            <a:ext cx="8229600" cy="4895849"/>
          </a:xfrm>
        </p:spPr>
        <p:txBody>
          <a:bodyPr>
            <a:normAutofit fontScale="85000" lnSpcReduction="20000"/>
          </a:bodyPr>
          <a:lstStyle/>
          <a:p>
            <a:r>
              <a:rPr lang="en-US" i="1" dirty="0" smtClean="0"/>
              <a:t>Dallas </a:t>
            </a:r>
            <a:r>
              <a:rPr lang="en-US" i="1" dirty="0"/>
              <a:t>Liddle</a:t>
            </a:r>
            <a:r>
              <a:rPr lang="en-US" dirty="0"/>
              <a:t>, Augsburg College: This project will test two hypotheses about information theory and information density as they relate to a digital humanities approach to studying Romantic-era British fiction. The concept of "information" used in mathematical information theory may help digital humanists evaluate the information density of textual forms. This project tests a theory that the popular and critical success of the novel in British print culture after 1815 may be related to increased information density and sophistication of information encoding in those years, especially via innovations introduced by Jane Austen and Walter Scott.</a:t>
            </a:r>
          </a:p>
          <a:p>
            <a:endParaRPr lang="en-US" dirty="0"/>
          </a:p>
        </p:txBody>
      </p:sp>
    </p:spTree>
    <p:extLst>
      <p:ext uri="{BB962C8B-B14F-4D97-AF65-F5344CB8AC3E}">
        <p14:creationId xmlns:p14="http://schemas.microsoft.com/office/powerpoint/2010/main" val="402434257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HTRC Research Projects</a:t>
            </a:r>
            <a:endParaRPr lang="en-US" dirty="0"/>
          </a:p>
        </p:txBody>
      </p:sp>
    </p:spTree>
    <p:extLst>
      <p:ext uri="{BB962C8B-B14F-4D97-AF65-F5344CB8AC3E}">
        <p14:creationId xmlns:p14="http://schemas.microsoft.com/office/powerpoint/2010/main" val="32583707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and Current U.S. Grants</a:t>
            </a:r>
            <a:endParaRPr lang="en-US" dirty="0"/>
          </a:p>
        </p:txBody>
      </p:sp>
      <p:sp>
        <p:nvSpPr>
          <p:cNvPr id="3" name="Content Placeholder 2"/>
          <p:cNvSpPr>
            <a:spLocks noGrp="1"/>
          </p:cNvSpPr>
          <p:nvPr>
            <p:ph idx="1"/>
          </p:nvPr>
        </p:nvSpPr>
        <p:spPr/>
        <p:txBody>
          <a:bodyPr/>
          <a:lstStyle/>
          <a:p>
            <a:r>
              <a:rPr lang="en-US" i="1" dirty="0" smtClean="0"/>
              <a:t>Data Capsule</a:t>
            </a:r>
          </a:p>
          <a:p>
            <a:pPr lvl="1"/>
            <a:r>
              <a:rPr lang="en-US" dirty="0" smtClean="0"/>
              <a:t>Alfred P. Sloan Foundation</a:t>
            </a:r>
          </a:p>
          <a:p>
            <a:r>
              <a:rPr lang="en-US" i="1" dirty="0" err="1"/>
              <a:t>Workset</a:t>
            </a:r>
            <a:r>
              <a:rPr lang="en-US" i="1" dirty="0"/>
              <a:t> Creation for Scholarly </a:t>
            </a:r>
            <a:r>
              <a:rPr lang="en-US" i="1" dirty="0" smtClean="0"/>
              <a:t>Analysis + Data Capsules</a:t>
            </a:r>
            <a:endParaRPr lang="en-US" i="1" dirty="0"/>
          </a:p>
          <a:p>
            <a:pPr lvl="1"/>
            <a:r>
              <a:rPr lang="en-US" dirty="0"/>
              <a:t>Andrew W. Mellon Foundation</a:t>
            </a:r>
            <a:endParaRPr lang="en-US" i="1" dirty="0" smtClean="0"/>
          </a:p>
          <a:p>
            <a:r>
              <a:rPr lang="en-US" i="1" dirty="0" smtClean="0"/>
              <a:t>Exploring </a:t>
            </a:r>
            <a:r>
              <a:rPr lang="en-US" i="1" dirty="0"/>
              <a:t>the Billions and Billions of Words in the </a:t>
            </a:r>
            <a:r>
              <a:rPr lang="en-US" i="1" dirty="0" err="1"/>
              <a:t>HathiTrust</a:t>
            </a:r>
            <a:r>
              <a:rPr lang="en-US" i="1" dirty="0"/>
              <a:t> Corpus with </a:t>
            </a:r>
            <a:r>
              <a:rPr lang="en-US" i="1" dirty="0" smtClean="0"/>
              <a:t>Bookworm</a:t>
            </a:r>
          </a:p>
          <a:p>
            <a:pPr lvl="1"/>
            <a:r>
              <a:rPr lang="en-US" dirty="0" smtClean="0"/>
              <a:t>National Endowment for the Humanities</a:t>
            </a:r>
          </a:p>
          <a:p>
            <a:endParaRPr lang="en-US" dirty="0"/>
          </a:p>
        </p:txBody>
      </p:sp>
    </p:spTree>
    <p:extLst>
      <p:ext uri="{BB962C8B-B14F-4D97-AF65-F5344CB8AC3E}">
        <p14:creationId xmlns:p14="http://schemas.microsoft.com/office/powerpoint/2010/main" val="125489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Bef>
                <a:spcPts val="1200"/>
              </a:spcBef>
            </a:pPr>
            <a:r>
              <a:rPr lang="en-US" sz="3600" i="1" dirty="0" err="1">
                <a:latin typeface="Calibri" pitchFamily="34" charset="0"/>
                <a:cs typeface="Calibri" pitchFamily="34" charset="0"/>
              </a:rPr>
              <a:t>Workset</a:t>
            </a:r>
            <a:r>
              <a:rPr lang="en-US" sz="3600" i="1" dirty="0">
                <a:latin typeface="Calibri" pitchFamily="34" charset="0"/>
                <a:cs typeface="Calibri" pitchFamily="34" charset="0"/>
              </a:rPr>
              <a:t> Creation for Scholarly Analysis:</a:t>
            </a:r>
            <a:br>
              <a:rPr lang="en-US" sz="3600" i="1" dirty="0">
                <a:latin typeface="Calibri" pitchFamily="34" charset="0"/>
                <a:cs typeface="Calibri" pitchFamily="34" charset="0"/>
              </a:rPr>
            </a:br>
            <a:r>
              <a:rPr lang="en-US" sz="3600" i="1" dirty="0">
                <a:latin typeface="Calibri" pitchFamily="34" charset="0"/>
                <a:cs typeface="Calibri" pitchFamily="34" charset="0"/>
              </a:rPr>
              <a:t>Prototyping Project</a:t>
            </a:r>
            <a:endParaRPr lang="en-US" sz="3600" dirty="0"/>
          </a:p>
        </p:txBody>
      </p:sp>
      <p:sp>
        <p:nvSpPr>
          <p:cNvPr id="3" name="Content Placeholder 2"/>
          <p:cNvSpPr>
            <a:spLocks noGrp="1"/>
          </p:cNvSpPr>
          <p:nvPr>
            <p:ph idx="1"/>
          </p:nvPr>
        </p:nvSpPr>
        <p:spPr/>
        <p:txBody>
          <a:bodyPr>
            <a:normAutofit fontScale="92500" lnSpcReduction="10000"/>
          </a:bodyPr>
          <a:lstStyle/>
          <a:p>
            <a:pPr algn="just">
              <a:lnSpc>
                <a:spcPct val="70000"/>
              </a:lnSpc>
              <a:buFontTx/>
              <a:buAutoNum type="arabicPeriod"/>
            </a:pPr>
            <a:endParaRPr lang="en-US" dirty="0">
              <a:latin typeface="Calibri" pitchFamily="34" charset="0"/>
              <a:cs typeface="Calibri" pitchFamily="34" charset="0"/>
            </a:endParaRPr>
          </a:p>
          <a:p>
            <a:pPr>
              <a:spcBef>
                <a:spcPts val="1200"/>
              </a:spcBef>
            </a:pPr>
            <a:r>
              <a:rPr lang="en-US" dirty="0"/>
              <a:t>Collection analysis and prototype tools &amp; services to facilitate </a:t>
            </a:r>
            <a:r>
              <a:rPr lang="en-US" dirty="0" err="1" smtClean="0"/>
              <a:t>workset</a:t>
            </a:r>
            <a:r>
              <a:rPr lang="en-US" dirty="0" smtClean="0"/>
              <a:t> </a:t>
            </a:r>
            <a:r>
              <a:rPr lang="en-US" dirty="0"/>
              <a:t>creation </a:t>
            </a:r>
            <a:endParaRPr lang="en-US" i="1" dirty="0" smtClean="0">
              <a:latin typeface="Calibri" pitchFamily="34" charset="0"/>
              <a:cs typeface="Calibri" pitchFamily="34" charset="0"/>
            </a:endParaRPr>
          </a:p>
          <a:p>
            <a:pPr lvl="1" algn="just">
              <a:spcBef>
                <a:spcPts val="1200"/>
              </a:spcBef>
            </a:pPr>
            <a:r>
              <a:rPr lang="en-US" dirty="0" smtClean="0">
                <a:latin typeface="Calibri" pitchFamily="34" charset="0"/>
                <a:cs typeface="Calibri" pitchFamily="34" charset="0"/>
              </a:rPr>
              <a:t>J. Stephen Downie, Tim Cole, Beth Plale</a:t>
            </a:r>
          </a:p>
          <a:p>
            <a:pPr lvl="1" algn="just">
              <a:spcBef>
                <a:spcPts val="1200"/>
              </a:spcBef>
            </a:pPr>
            <a:r>
              <a:rPr lang="en-US" dirty="0" smtClean="0">
                <a:latin typeface="Calibri" pitchFamily="34" charset="0"/>
                <a:cs typeface="Calibri" pitchFamily="34" charset="0"/>
              </a:rPr>
              <a:t>Andrew W. Mellon Foundation</a:t>
            </a:r>
            <a:endParaRPr lang="en-US" dirty="0">
              <a:latin typeface="Calibri" pitchFamily="34" charset="0"/>
              <a:cs typeface="Calibri" pitchFamily="34" charset="0"/>
            </a:endParaRPr>
          </a:p>
          <a:p>
            <a:pPr lvl="2" algn="just">
              <a:spcBef>
                <a:spcPts val="1200"/>
              </a:spcBef>
            </a:pPr>
            <a:r>
              <a:rPr lang="en-US" dirty="0" smtClean="0">
                <a:latin typeface="Calibri" pitchFamily="34" charset="0"/>
                <a:cs typeface="Calibri" pitchFamily="34" charset="0"/>
              </a:rPr>
              <a:t>1 July 2013 - 30 June 2015</a:t>
            </a:r>
          </a:p>
          <a:p>
            <a:pPr lvl="1" algn="just">
              <a:spcBef>
                <a:spcPts val="1200"/>
              </a:spcBef>
            </a:pPr>
            <a:r>
              <a:rPr lang="en-US" dirty="0" smtClean="0">
                <a:latin typeface="Calibri" pitchFamily="34" charset="0"/>
                <a:cs typeface="Calibri" pitchFamily="34" charset="0"/>
              </a:rPr>
              <a:t>Evolved to WCSA+DC </a:t>
            </a:r>
          </a:p>
          <a:p>
            <a:pPr lvl="2" algn="just">
              <a:spcBef>
                <a:spcPts val="1200"/>
              </a:spcBef>
            </a:pPr>
            <a:r>
              <a:rPr lang="en-US" dirty="0" smtClean="0">
                <a:latin typeface="Calibri" pitchFamily="34" charset="0"/>
                <a:cs typeface="Calibri" pitchFamily="34" charset="0"/>
              </a:rPr>
              <a:t>1 January 2016 – 31 December 2017</a:t>
            </a:r>
            <a:endParaRPr lang="en-US" dirty="0">
              <a:latin typeface="Calibri" pitchFamily="34" charset="0"/>
              <a:cs typeface="Calibri" pitchFamily="34" charset="0"/>
            </a:endParaRPr>
          </a:p>
          <a:p>
            <a:r>
              <a:rPr lang="en-US" dirty="0" smtClean="0"/>
              <a:t>Proposal Narrative:</a:t>
            </a:r>
          </a:p>
          <a:p>
            <a:pPr lvl="1"/>
            <a:r>
              <a:rPr lang="en-US" u="sng" dirty="0" smtClean="0">
                <a:hlinkClick r:id="rId2"/>
              </a:rPr>
              <a:t>http</a:t>
            </a:r>
            <a:r>
              <a:rPr lang="en-US" u="sng" dirty="0">
                <a:hlinkClick r:id="rId2"/>
              </a:rPr>
              <a:t>://bit.ly/htrrcworksetgrant</a:t>
            </a:r>
            <a:endParaRPr lang="en-US" dirty="0" smtClean="0"/>
          </a:p>
        </p:txBody>
      </p:sp>
    </p:spTree>
    <p:extLst>
      <p:ext uri="{BB962C8B-B14F-4D97-AF65-F5344CB8AC3E}">
        <p14:creationId xmlns:p14="http://schemas.microsoft.com/office/powerpoint/2010/main" val="82135552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Grand Motivation</a:t>
            </a:r>
            <a:endParaRPr lang="en-US" dirty="0"/>
          </a:p>
        </p:txBody>
      </p:sp>
      <p:sp>
        <p:nvSpPr>
          <p:cNvPr id="3" name="Content Placeholder 2"/>
          <p:cNvSpPr>
            <a:spLocks noGrp="1"/>
          </p:cNvSpPr>
          <p:nvPr>
            <p:ph idx="1"/>
          </p:nvPr>
        </p:nvSpPr>
        <p:spPr/>
        <p:txBody>
          <a:bodyPr/>
          <a:lstStyle/>
          <a:p>
            <a:r>
              <a:rPr lang="en-US" i="1" dirty="0"/>
              <a:t>The ability to slice through a massive corpus constructed from many different library collections, and out of that to construct the precise </a:t>
            </a:r>
            <a:r>
              <a:rPr lang="en-US" i="1" dirty="0" err="1"/>
              <a:t>workset</a:t>
            </a:r>
            <a:r>
              <a:rPr lang="en-US" i="1" dirty="0"/>
              <a:t> required for a particular scholarly investigation, is </a:t>
            </a:r>
            <a:r>
              <a:rPr lang="en-US" i="1" dirty="0" smtClean="0"/>
              <a:t>an example of the </a:t>
            </a:r>
            <a:r>
              <a:rPr lang="en-US" i="1" dirty="0"/>
              <a:t>“game changing” </a:t>
            </a:r>
            <a:r>
              <a:rPr lang="en-US" i="1" dirty="0" smtClean="0"/>
              <a:t>potential </a:t>
            </a:r>
            <a:r>
              <a:rPr lang="en-US" i="1" dirty="0"/>
              <a:t>of the </a:t>
            </a:r>
            <a:r>
              <a:rPr lang="en-US" i="1" dirty="0" err="1" smtClean="0"/>
              <a:t>HathiTrust</a:t>
            </a:r>
            <a:r>
              <a:rPr lang="en-US" i="1" dirty="0" smtClean="0"/>
              <a:t>...</a:t>
            </a:r>
            <a:endParaRPr lang="en-US" i="1" dirty="0"/>
          </a:p>
        </p:txBody>
      </p:sp>
    </p:spTree>
    <p:extLst>
      <p:ext uri="{BB962C8B-B14F-4D97-AF65-F5344CB8AC3E}">
        <p14:creationId xmlns:p14="http://schemas.microsoft.com/office/powerpoint/2010/main" val="63455003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Project Streams</a:t>
            </a:r>
            <a:endParaRPr lang="en-US" dirty="0"/>
          </a:p>
        </p:txBody>
      </p:sp>
      <p:sp>
        <p:nvSpPr>
          <p:cNvPr id="3" name="Content Placeholder 2"/>
          <p:cNvSpPr>
            <a:spLocks noGrp="1"/>
          </p:cNvSpPr>
          <p:nvPr>
            <p:ph idx="1"/>
          </p:nvPr>
        </p:nvSpPr>
        <p:spPr/>
        <p:txBody>
          <a:bodyPr/>
          <a:lstStyle/>
          <a:p>
            <a:r>
              <a:rPr lang="en-US" dirty="0" err="1" smtClean="0"/>
              <a:t>Workset</a:t>
            </a:r>
            <a:r>
              <a:rPr lang="en-US" dirty="0" smtClean="0"/>
              <a:t> formal structures and semantics</a:t>
            </a:r>
          </a:p>
          <a:p>
            <a:pPr lvl="1"/>
            <a:r>
              <a:rPr lang="en-US" dirty="0" smtClean="0"/>
              <a:t>Work in conjunction with Center for Informatics Research in Science and Scholarship at the Graduate School of Library and Information Science</a:t>
            </a:r>
          </a:p>
          <a:p>
            <a:pPr lvl="1"/>
            <a:endParaRPr lang="en-US" dirty="0"/>
          </a:p>
          <a:p>
            <a:r>
              <a:rPr lang="en-US" dirty="0" smtClean="0"/>
              <a:t>WCSA I Prototyping Projects</a:t>
            </a:r>
          </a:p>
          <a:p>
            <a:pPr lvl="1"/>
            <a:r>
              <a:rPr lang="en-US" dirty="0" smtClean="0"/>
              <a:t>Four projects funded by the grant but conducted by community teams</a:t>
            </a:r>
            <a:endParaRPr lang="en-US" dirty="0"/>
          </a:p>
        </p:txBody>
      </p:sp>
    </p:spTree>
    <p:extLst>
      <p:ext uri="{BB962C8B-B14F-4D97-AF65-F5344CB8AC3E}">
        <p14:creationId xmlns:p14="http://schemas.microsoft.com/office/powerpoint/2010/main" val="355590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r>
              <a:rPr lang="en-US" dirty="0" smtClean="0">
                <a:solidFill>
                  <a:schemeClr val="tx1"/>
                </a:solidFill>
                <a:ea typeface="+mj-ea"/>
                <a:cs typeface="+mj-cs"/>
              </a:rPr>
              <a:t>Mission</a:t>
            </a:r>
            <a:endParaRPr lang="en-US" dirty="0">
              <a:ea typeface="+mj-ea"/>
              <a:cs typeface="+mj-cs"/>
            </a:endParaRPr>
          </a:p>
        </p:txBody>
      </p:sp>
      <p:sp>
        <p:nvSpPr>
          <p:cNvPr id="3" name="Content Placeholder 2"/>
          <p:cNvSpPr>
            <a:spLocks noGrp="1"/>
          </p:cNvSpPr>
          <p:nvPr>
            <p:ph idx="1"/>
          </p:nvPr>
        </p:nvSpPr>
        <p:spPr>
          <a:xfrm>
            <a:off x="457200" y="1512308"/>
            <a:ext cx="8229600" cy="4895849"/>
          </a:xfrm>
        </p:spPr>
        <p:txBody>
          <a:bodyPr rtlCol="0">
            <a:noAutofit/>
          </a:bodyPr>
          <a:lstStyle/>
          <a:p>
            <a:pPr marL="0" indent="0" fontAlgn="auto">
              <a:spcAft>
                <a:spcPts val="0"/>
              </a:spcAft>
              <a:buNone/>
              <a:defRPr/>
            </a:pPr>
            <a:r>
              <a:rPr lang="en-US" sz="2800" dirty="0" smtClean="0">
                <a:solidFill>
                  <a:schemeClr val="tx1"/>
                </a:solidFill>
                <a:ea typeface="+mn-ea"/>
                <a:cs typeface="+mn-cs"/>
              </a:rPr>
              <a:t>C</a:t>
            </a:r>
            <a:r>
              <a:rPr lang="en-US" sz="2800" dirty="0" smtClean="0"/>
              <a:t>ontribute </a:t>
            </a:r>
            <a:r>
              <a:rPr lang="en-US" sz="2800" dirty="0"/>
              <a:t>to research, scholarship, and </a:t>
            </a:r>
            <a:r>
              <a:rPr lang="en-US" sz="2800" dirty="0" smtClean="0"/>
              <a:t>the common </a:t>
            </a:r>
            <a:r>
              <a:rPr lang="en-US" sz="2800" dirty="0"/>
              <a:t>good by </a:t>
            </a:r>
            <a:r>
              <a:rPr lang="en-US" sz="2800" dirty="0" smtClean="0"/>
              <a:t>collaboratively collecting</a:t>
            </a:r>
            <a:r>
              <a:rPr lang="en-US" sz="2800" dirty="0"/>
              <a:t>, organizing</a:t>
            </a:r>
            <a:r>
              <a:rPr lang="en-US" sz="2800" dirty="0" smtClean="0"/>
              <a:t>, preserving</a:t>
            </a:r>
            <a:r>
              <a:rPr lang="en-US" sz="2800" dirty="0"/>
              <a:t>, communicating, and sharing the record </a:t>
            </a:r>
            <a:r>
              <a:rPr lang="en-US" sz="2800" dirty="0" smtClean="0"/>
              <a:t>of human </a:t>
            </a:r>
            <a:r>
              <a:rPr lang="en-US" sz="2800" dirty="0"/>
              <a:t>knowledge</a:t>
            </a:r>
            <a:r>
              <a:rPr lang="en-US" sz="2800" dirty="0" smtClean="0"/>
              <a:t>.</a:t>
            </a:r>
            <a:endParaRPr lang="en-US" dirty="0" smtClean="0"/>
          </a:p>
          <a:p>
            <a:pPr marL="800100" lvl="2" indent="0">
              <a:buNone/>
              <a:defRPr/>
            </a:pPr>
            <a:r>
              <a:rPr lang="en-US" sz="2200" dirty="0" smtClean="0"/>
              <a:t>…building comprehensive collections and infrastructure co-owned and managed by partners.</a:t>
            </a:r>
          </a:p>
          <a:p>
            <a:pPr marL="800100" lvl="2" indent="0">
              <a:buNone/>
              <a:defRPr/>
            </a:pPr>
            <a:r>
              <a:rPr lang="en-US" sz="2200" dirty="0" smtClean="0"/>
              <a:t>…infrastructure for digital content of value to scholars and researchers</a:t>
            </a:r>
          </a:p>
          <a:p>
            <a:pPr marL="800100" lvl="2" indent="0">
              <a:buNone/>
              <a:defRPr/>
            </a:pPr>
            <a:r>
              <a:rPr lang="en-US" sz="2200" dirty="0" smtClean="0"/>
              <a:t>…enabling access by users with print disabilities.</a:t>
            </a:r>
          </a:p>
          <a:p>
            <a:pPr marL="800100" lvl="2" indent="0">
              <a:buNone/>
              <a:defRPr/>
            </a:pPr>
            <a:r>
              <a:rPr lang="en-US" sz="2200" dirty="0" smtClean="0"/>
              <a:t>…supporting research with the collections.</a:t>
            </a:r>
          </a:p>
          <a:p>
            <a:pPr marL="800100" lvl="2" indent="0">
              <a:buNone/>
              <a:defRPr/>
            </a:pPr>
            <a:r>
              <a:rPr lang="en-US" sz="2200" dirty="0" smtClean="0"/>
              <a:t>…stimulating shared collection storage strategies among libraries.</a:t>
            </a:r>
          </a:p>
        </p:txBody>
      </p:sp>
      <p:sp>
        <p:nvSpPr>
          <p:cNvPr id="4" name="Slide Number Placeholder 3"/>
          <p:cNvSpPr>
            <a:spLocks noGrp="1"/>
          </p:cNvSpPr>
          <p:nvPr>
            <p:ph type="sldNum" sz="quarter" idx="4294967295"/>
          </p:nvPr>
        </p:nvSpPr>
        <p:spPr>
          <a:xfrm>
            <a:off x="0" y="6604000"/>
            <a:ext cx="2133600" cy="254000"/>
          </a:xfrm>
          <a:prstGeom prst="rect">
            <a:avLst/>
          </a:prstGeom>
        </p:spPr>
        <p:txBody>
          <a:bodyPr/>
          <a:lstStyle/>
          <a:p>
            <a:fld id="{4070A008-E005-5B46-8DE9-7FA5072A9773}" type="slidenum">
              <a:rPr lang="en-US" smtClean="0"/>
              <a:t>8</a:t>
            </a:fld>
            <a:endParaRPr lang="en-US" dirty="0"/>
          </a:p>
        </p:txBody>
      </p:sp>
    </p:spTree>
    <p:extLst>
      <p:ext uri="{BB962C8B-B14F-4D97-AF65-F5344CB8AC3E}">
        <p14:creationId xmlns:p14="http://schemas.microsoft.com/office/powerpoint/2010/main" val="335478099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2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Workset</a:t>
            </a:r>
            <a:r>
              <a:rPr lang="en-US" dirty="0" smtClean="0"/>
              <a:t>? #1</a:t>
            </a:r>
            <a:endParaRPr lang="en-US" dirty="0"/>
          </a:p>
        </p:txBody>
      </p:sp>
      <p:sp>
        <p:nvSpPr>
          <p:cNvPr id="3" name="Content Placeholder 2"/>
          <p:cNvSpPr>
            <a:spLocks noGrp="1"/>
          </p:cNvSpPr>
          <p:nvPr>
            <p:ph idx="1"/>
          </p:nvPr>
        </p:nvSpPr>
        <p:spPr/>
        <p:txBody>
          <a:bodyPr/>
          <a:lstStyle/>
          <a:p>
            <a:endParaRPr lang="en-US" dirty="0" smtClean="0">
              <a:latin typeface="Calibri" pitchFamily="34" charset="0"/>
            </a:endParaRPr>
          </a:p>
          <a:p>
            <a:endParaRPr lang="en-US" dirty="0">
              <a:latin typeface="Calibri" pitchFamily="34" charset="0"/>
            </a:endParaRPr>
          </a:p>
          <a:p>
            <a:endParaRPr lang="en-US" dirty="0" smtClean="0">
              <a:latin typeface="Calibri" pitchFamily="34" charset="0"/>
            </a:endParaRPr>
          </a:p>
          <a:p>
            <a:pPr>
              <a:buFont typeface="Arial" panose="020B0604020202020204" pitchFamily="34" charset="0"/>
              <a:buChar char="•"/>
            </a:pPr>
            <a:r>
              <a:rPr lang="en-US" dirty="0" smtClean="0">
                <a:latin typeface="Calibri" pitchFamily="34" charset="0"/>
              </a:rPr>
              <a:t>A </a:t>
            </a:r>
            <a:r>
              <a:rPr lang="en-US" dirty="0" err="1">
                <a:latin typeface="Calibri" pitchFamily="34" charset="0"/>
              </a:rPr>
              <a:t>workset</a:t>
            </a:r>
            <a:r>
              <a:rPr lang="en-US" dirty="0">
                <a:latin typeface="Calibri" pitchFamily="34" charset="0"/>
              </a:rPr>
              <a:t> is an aggregation of materials brought together for the purpose of analysis.</a:t>
            </a:r>
          </a:p>
          <a:p>
            <a:endParaRPr lang="en-US" dirty="0"/>
          </a:p>
        </p:txBody>
      </p:sp>
    </p:spTree>
    <p:extLst>
      <p:ext uri="{BB962C8B-B14F-4D97-AF65-F5344CB8AC3E}">
        <p14:creationId xmlns:p14="http://schemas.microsoft.com/office/powerpoint/2010/main" val="256397922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Workset</a:t>
            </a:r>
            <a:r>
              <a:rPr lang="en-US" dirty="0" smtClean="0"/>
              <a:t>? #2</a:t>
            </a:r>
            <a:endParaRPr lang="en-US" dirty="0"/>
          </a:p>
        </p:txBody>
      </p:sp>
      <p:sp>
        <p:nvSpPr>
          <p:cNvPr id="3" name="Content Placeholder 2"/>
          <p:cNvSpPr>
            <a:spLocks noGrp="1"/>
          </p:cNvSpPr>
          <p:nvPr>
            <p:ph idx="1"/>
          </p:nvPr>
        </p:nvSpPr>
        <p:spPr/>
        <p:txBody>
          <a:bodyPr/>
          <a:lstStyle/>
          <a:p>
            <a:r>
              <a:rPr lang="en-US" dirty="0" err="1">
                <a:latin typeface="Calibri" pitchFamily="34" charset="0"/>
              </a:rPr>
              <a:t>Worksets</a:t>
            </a:r>
            <a:r>
              <a:rPr lang="en-US" dirty="0">
                <a:latin typeface="Calibri" pitchFamily="34" charset="0"/>
              </a:rPr>
              <a:t> are conceptual and must be expressible in a variety of ways</a:t>
            </a:r>
          </a:p>
          <a:p>
            <a:pPr marL="914400" indent="-457200">
              <a:buFont typeface="Arial" pitchFamily="34" charset="0"/>
              <a:buChar char="•"/>
            </a:pPr>
            <a:r>
              <a:rPr lang="en-US" dirty="0">
                <a:latin typeface="Calibri" pitchFamily="34" charset="0"/>
              </a:rPr>
              <a:t>Need to allow creation outside of HathiTrust</a:t>
            </a:r>
          </a:p>
          <a:p>
            <a:pPr marL="914400" indent="-457200">
              <a:buFont typeface="Arial" pitchFamily="34" charset="0"/>
              <a:buChar char="•"/>
            </a:pPr>
            <a:r>
              <a:rPr lang="en-US" dirty="0">
                <a:latin typeface="Calibri" pitchFamily="34" charset="0"/>
              </a:rPr>
              <a:t>Need to facilitate inclusion of resources beyond HathiTrust</a:t>
            </a:r>
          </a:p>
          <a:p>
            <a:pPr marL="914400" indent="-457200">
              <a:buFont typeface="Arial" pitchFamily="34" charset="0"/>
              <a:buChar char="•"/>
            </a:pPr>
            <a:r>
              <a:rPr lang="en-US" dirty="0">
                <a:latin typeface="Calibri" pitchFamily="34" charset="0"/>
              </a:rPr>
              <a:t>Need to facilitate the inclusion of resources at many different levels of granularity beyond the book</a:t>
            </a:r>
          </a:p>
          <a:p>
            <a:endParaRPr lang="en-US" dirty="0"/>
          </a:p>
        </p:txBody>
      </p:sp>
    </p:spTree>
    <p:extLst>
      <p:ext uri="{BB962C8B-B14F-4D97-AF65-F5344CB8AC3E}">
        <p14:creationId xmlns:p14="http://schemas.microsoft.com/office/powerpoint/2010/main" val="3868072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Workset</a:t>
            </a:r>
            <a:r>
              <a:rPr lang="en-US" dirty="0" smtClean="0"/>
              <a:t> #3</a:t>
            </a:r>
            <a:endParaRPr lang="en-US" dirty="0"/>
          </a:p>
        </p:txBody>
      </p:sp>
      <p:sp>
        <p:nvSpPr>
          <p:cNvPr id="3" name="Content Placeholder 2"/>
          <p:cNvSpPr>
            <a:spLocks noGrp="1"/>
          </p:cNvSpPr>
          <p:nvPr>
            <p:ph idx="1"/>
          </p:nvPr>
        </p:nvSpPr>
        <p:spPr/>
        <p:txBody>
          <a:bodyPr/>
          <a:lstStyle/>
          <a:p>
            <a:endParaRPr lang="en-US" dirty="0" smtClean="0">
              <a:latin typeface="Calibri" pitchFamily="34" charset="0"/>
            </a:endParaRPr>
          </a:p>
          <a:p>
            <a:endParaRPr lang="en-US" dirty="0">
              <a:latin typeface="Calibri" pitchFamily="34" charset="0"/>
            </a:endParaRPr>
          </a:p>
          <a:p>
            <a:r>
              <a:rPr lang="en-US" dirty="0" err="1" smtClean="0">
                <a:latin typeface="Calibri" pitchFamily="34" charset="0"/>
              </a:rPr>
              <a:t>Worksets</a:t>
            </a:r>
            <a:r>
              <a:rPr lang="en-US" dirty="0" smtClean="0">
                <a:latin typeface="Calibri" pitchFamily="34" charset="0"/>
              </a:rPr>
              <a:t> </a:t>
            </a:r>
            <a:r>
              <a:rPr lang="en-US" dirty="0">
                <a:latin typeface="Calibri" pitchFamily="34" charset="0"/>
              </a:rPr>
              <a:t>encapsulate the specific materials that underwent analysis.</a:t>
            </a:r>
          </a:p>
          <a:p>
            <a:pPr marL="914400" indent="-457200">
              <a:buFont typeface="Arial" pitchFamily="34" charset="0"/>
              <a:buChar char="•"/>
            </a:pPr>
            <a:r>
              <a:rPr lang="en-US" dirty="0">
                <a:latin typeface="Calibri" pitchFamily="34" charset="0"/>
              </a:rPr>
              <a:t>Need to capture provenance information</a:t>
            </a:r>
          </a:p>
          <a:p>
            <a:pPr marL="914400" indent="-457200">
              <a:buFont typeface="Arial" pitchFamily="34" charset="0"/>
              <a:buChar char="•"/>
            </a:pPr>
            <a:r>
              <a:rPr lang="en-US" dirty="0">
                <a:latin typeface="Calibri" pitchFamily="34" charset="0"/>
              </a:rPr>
              <a:t>Possible recording of parameters</a:t>
            </a:r>
          </a:p>
        </p:txBody>
      </p:sp>
    </p:spTree>
    <p:extLst>
      <p:ext uri="{BB962C8B-B14F-4D97-AF65-F5344CB8AC3E}">
        <p14:creationId xmlns:p14="http://schemas.microsoft.com/office/powerpoint/2010/main" val="288219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Workset</a:t>
            </a:r>
            <a:r>
              <a:rPr lang="en-US" dirty="0" smtClean="0"/>
              <a:t>? #4</a:t>
            </a:r>
            <a:endParaRPr lang="en-US" dirty="0"/>
          </a:p>
        </p:txBody>
      </p:sp>
      <p:sp>
        <p:nvSpPr>
          <p:cNvPr id="3" name="Content Placeholder 2"/>
          <p:cNvSpPr>
            <a:spLocks noGrp="1"/>
          </p:cNvSpPr>
          <p:nvPr>
            <p:ph idx="1"/>
          </p:nvPr>
        </p:nvSpPr>
        <p:spPr/>
        <p:txBody>
          <a:bodyPr/>
          <a:lstStyle/>
          <a:p>
            <a:endParaRPr lang="en-US" dirty="0" smtClean="0">
              <a:latin typeface="Calibri" pitchFamily="34" charset="0"/>
            </a:endParaRPr>
          </a:p>
          <a:p>
            <a:endParaRPr lang="en-US" dirty="0">
              <a:latin typeface="Calibri" pitchFamily="34" charset="0"/>
            </a:endParaRPr>
          </a:p>
          <a:p>
            <a:endParaRPr lang="en-US" dirty="0" smtClean="0">
              <a:latin typeface="Calibri" pitchFamily="34" charset="0"/>
            </a:endParaRPr>
          </a:p>
          <a:p>
            <a:r>
              <a:rPr lang="en-US" dirty="0" err="1" smtClean="0">
                <a:latin typeface="Calibri" pitchFamily="34" charset="0"/>
              </a:rPr>
              <a:t>Worksets</a:t>
            </a:r>
            <a:r>
              <a:rPr lang="en-US" dirty="0" smtClean="0">
                <a:latin typeface="Calibri" pitchFamily="34" charset="0"/>
              </a:rPr>
              <a:t> </a:t>
            </a:r>
            <a:r>
              <a:rPr lang="en-US" dirty="0">
                <a:latin typeface="Calibri" pitchFamily="34" charset="0"/>
              </a:rPr>
              <a:t>should be able to spawn descendants but otherwise immutable</a:t>
            </a:r>
          </a:p>
          <a:p>
            <a:endParaRPr lang="en-US" dirty="0"/>
          </a:p>
        </p:txBody>
      </p:sp>
    </p:spTree>
    <p:extLst>
      <p:ext uri="{BB962C8B-B14F-4D97-AF65-F5344CB8AC3E}">
        <p14:creationId xmlns:p14="http://schemas.microsoft.com/office/powerpoint/2010/main" val="286498829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28173" y="5771408"/>
            <a:ext cx="2921330" cy="646331"/>
          </a:xfrm>
          <a:prstGeom prst="rect">
            <a:avLst/>
          </a:prstGeom>
          <a:noFill/>
        </p:spPr>
        <p:txBody>
          <a:bodyPr wrap="square" rtlCol="0">
            <a:spAutoFit/>
          </a:bodyPr>
          <a:lstStyle/>
          <a:p>
            <a:pPr algn="ctr"/>
            <a:r>
              <a:rPr lang="en-US" b="1" dirty="0" smtClean="0"/>
              <a:t>Scope</a:t>
            </a:r>
            <a:endParaRPr lang="en-US" b="1" dirty="0"/>
          </a:p>
          <a:p>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933" y="609600"/>
            <a:ext cx="8062715" cy="4676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660881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smtClean="0"/>
              <a:t/>
            </a:r>
            <a:br>
              <a:rPr lang="en-US" dirty="0" smtClean="0"/>
            </a:br>
            <a:r>
              <a:rPr lang="en-US" sz="3100" dirty="0"/>
              <a:t>Exploring the Billions and Billions of Words in the </a:t>
            </a:r>
            <a:r>
              <a:rPr lang="en-US" sz="3100" dirty="0" err="1"/>
              <a:t>HathiTrust</a:t>
            </a:r>
            <a:r>
              <a:rPr lang="en-US" sz="3100" dirty="0"/>
              <a:t> Corpus with Bookworm</a:t>
            </a:r>
            <a:br>
              <a:rPr lang="en-US" sz="3100" dirty="0"/>
            </a:br>
            <a:endParaRPr lang="en-US" sz="3100" dirty="0"/>
          </a:p>
        </p:txBody>
      </p:sp>
      <p:sp>
        <p:nvSpPr>
          <p:cNvPr id="3" name="Content Placeholder 2"/>
          <p:cNvSpPr>
            <a:spLocks noGrp="1"/>
          </p:cNvSpPr>
          <p:nvPr>
            <p:ph idx="1"/>
          </p:nvPr>
        </p:nvSpPr>
        <p:spPr/>
        <p:txBody>
          <a:bodyPr>
            <a:normAutofit fontScale="77500" lnSpcReduction="20000"/>
          </a:bodyPr>
          <a:lstStyle/>
          <a:p>
            <a:pPr lvl="0"/>
            <a:r>
              <a:rPr lang="en-US" dirty="0" smtClean="0"/>
              <a:t>National Endowment for the Humanities Implementation Grant</a:t>
            </a:r>
          </a:p>
          <a:p>
            <a:pPr lvl="0"/>
            <a:r>
              <a:rPr lang="en-US" dirty="0" smtClean="0"/>
              <a:t>Team</a:t>
            </a:r>
          </a:p>
          <a:p>
            <a:pPr lvl="1"/>
            <a:r>
              <a:rPr lang="en-US" dirty="0" smtClean="0"/>
              <a:t>J. Stephen </a:t>
            </a:r>
            <a:r>
              <a:rPr lang="en-US" dirty="0" err="1" smtClean="0"/>
              <a:t>Downie</a:t>
            </a:r>
            <a:r>
              <a:rPr lang="en-US" dirty="0" smtClean="0"/>
              <a:t>, University of Illinois at Urbana-Champaign </a:t>
            </a:r>
          </a:p>
          <a:p>
            <a:pPr lvl="1"/>
            <a:r>
              <a:rPr lang="en-US" dirty="0" err="1" smtClean="0"/>
              <a:t>Erez</a:t>
            </a:r>
            <a:r>
              <a:rPr lang="en-US" dirty="0" smtClean="0"/>
              <a:t> Lieberman Aiden, Baylor College of Medicine </a:t>
            </a:r>
          </a:p>
          <a:p>
            <a:pPr lvl="1"/>
            <a:r>
              <a:rPr lang="en-US" dirty="0" smtClean="0"/>
              <a:t>Benjamin Schmidt, Northeastern University </a:t>
            </a:r>
          </a:p>
          <a:p>
            <a:pPr lvl="1"/>
            <a:r>
              <a:rPr lang="en-US" dirty="0" smtClean="0"/>
              <a:t>Robert McDonald, Indiana University </a:t>
            </a:r>
          </a:p>
          <a:p>
            <a:pPr lvl="1"/>
            <a:r>
              <a:rPr lang="en-US" dirty="0" smtClean="0"/>
              <a:t>Loretta Auvil, University of Illinois at Urbana-Champaign </a:t>
            </a:r>
          </a:p>
          <a:p>
            <a:pPr lvl="1"/>
            <a:r>
              <a:rPr lang="en-US" dirty="0" err="1" smtClean="0"/>
              <a:t>Sayan</a:t>
            </a:r>
            <a:r>
              <a:rPr lang="en-US" dirty="0" smtClean="0"/>
              <a:t> Bhattacharyya, University of Illinois at Urbana-Champaign </a:t>
            </a:r>
          </a:p>
          <a:p>
            <a:pPr lvl="1"/>
            <a:r>
              <a:rPr lang="en-US" dirty="0" smtClean="0"/>
              <a:t>Colleen Fallaw, University of Illinois at Urbana-Champaign</a:t>
            </a:r>
          </a:p>
          <a:p>
            <a:pPr lvl="1"/>
            <a:r>
              <a:rPr lang="en-US" dirty="0"/>
              <a:t>M</a:t>
            </a:r>
            <a:r>
              <a:rPr lang="en-US" dirty="0" smtClean="0"/>
              <a:t>uhammad </a:t>
            </a:r>
            <a:r>
              <a:rPr lang="en-US" dirty="0" err="1" smtClean="0"/>
              <a:t>Shamim</a:t>
            </a:r>
            <a:r>
              <a:rPr lang="en-US" dirty="0" smtClean="0"/>
              <a:t>, Baylor College of Medicine</a:t>
            </a:r>
          </a:p>
          <a:p>
            <a:pPr lvl="1"/>
            <a:r>
              <a:rPr lang="en-US" dirty="0" smtClean="0"/>
              <a:t>Peter </a:t>
            </a:r>
            <a:r>
              <a:rPr lang="en-US" dirty="0" err="1" smtClean="0"/>
              <a:t>Organisciak</a:t>
            </a:r>
            <a:r>
              <a:rPr lang="en-US" dirty="0" smtClean="0"/>
              <a:t>, University of Illinois at Urbana-Champaign </a:t>
            </a:r>
          </a:p>
        </p:txBody>
      </p:sp>
    </p:spTree>
    <p:extLst>
      <p:ext uri="{BB962C8B-B14F-4D97-AF65-F5344CB8AC3E}">
        <p14:creationId xmlns:p14="http://schemas.microsoft.com/office/powerpoint/2010/main" val="2770186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nodeType="after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smtClean="0"/>
              <a:t/>
            </a:r>
            <a:br>
              <a:rPr lang="en-US" dirty="0" smtClean="0"/>
            </a:br>
            <a:r>
              <a:rPr lang="en-US" sz="3100" dirty="0"/>
              <a:t>Exploring the Billions and Billions of Words in the HathiTrust Corpus with </a:t>
            </a:r>
            <a:r>
              <a:rPr lang="en-US" sz="3100" dirty="0" smtClean="0"/>
              <a:t>Bookworm (HT+BW)</a:t>
            </a:r>
            <a:r>
              <a:rPr lang="en-US" sz="3100" dirty="0"/>
              <a:t/>
            </a:r>
            <a:br>
              <a:rPr lang="en-US" sz="3100" dirty="0"/>
            </a:br>
            <a:endParaRPr lang="en-US" sz="3100" dirty="0"/>
          </a:p>
        </p:txBody>
      </p:sp>
      <p:sp>
        <p:nvSpPr>
          <p:cNvPr id="3" name="Content Placeholder 2"/>
          <p:cNvSpPr>
            <a:spLocks noGrp="1"/>
          </p:cNvSpPr>
          <p:nvPr>
            <p:ph idx="1"/>
          </p:nvPr>
        </p:nvSpPr>
        <p:spPr/>
        <p:txBody>
          <a:bodyPr>
            <a:normAutofit fontScale="77500" lnSpcReduction="20000"/>
          </a:bodyPr>
          <a:lstStyle/>
          <a:p>
            <a:pPr lvl="0"/>
            <a:r>
              <a:rPr lang="en-US" dirty="0" smtClean="0"/>
              <a:t>National Endowment for the Humanities Implementation Grant</a:t>
            </a:r>
          </a:p>
          <a:p>
            <a:pPr lvl="0"/>
            <a:r>
              <a:rPr lang="en-US" dirty="0" smtClean="0"/>
              <a:t>Team</a:t>
            </a:r>
          </a:p>
          <a:p>
            <a:pPr lvl="1"/>
            <a:r>
              <a:rPr lang="en-US" dirty="0" smtClean="0"/>
              <a:t>J. Stephen </a:t>
            </a:r>
            <a:r>
              <a:rPr lang="en-US" dirty="0" err="1" smtClean="0"/>
              <a:t>Downie</a:t>
            </a:r>
            <a:r>
              <a:rPr lang="en-US" dirty="0" smtClean="0"/>
              <a:t>, University of Illinois at Urbana-Champaign </a:t>
            </a:r>
          </a:p>
          <a:p>
            <a:pPr lvl="1"/>
            <a:r>
              <a:rPr lang="en-US" b="1" dirty="0" err="1" smtClean="0">
                <a:solidFill>
                  <a:srgbClr val="FF0000"/>
                </a:solidFill>
              </a:rPr>
              <a:t>Erez</a:t>
            </a:r>
            <a:r>
              <a:rPr lang="en-US" b="1" dirty="0" smtClean="0">
                <a:solidFill>
                  <a:srgbClr val="FF0000"/>
                </a:solidFill>
              </a:rPr>
              <a:t> Lieberman Aiden, Baylor College of Medicine </a:t>
            </a:r>
          </a:p>
          <a:p>
            <a:pPr lvl="1"/>
            <a:r>
              <a:rPr lang="en-US" b="1" dirty="0" smtClean="0">
                <a:solidFill>
                  <a:srgbClr val="FF0000"/>
                </a:solidFill>
              </a:rPr>
              <a:t>Benjamin Schmidt, Northeastern University </a:t>
            </a:r>
          </a:p>
          <a:p>
            <a:pPr lvl="1"/>
            <a:r>
              <a:rPr lang="en-US" dirty="0" smtClean="0"/>
              <a:t>Robert McDonald, Indiana University </a:t>
            </a:r>
          </a:p>
          <a:p>
            <a:pPr lvl="1"/>
            <a:r>
              <a:rPr lang="en-US" dirty="0" smtClean="0"/>
              <a:t>Loretta Auvil, University of Illinois at Urbana-Champaign </a:t>
            </a:r>
          </a:p>
          <a:p>
            <a:pPr lvl="1"/>
            <a:r>
              <a:rPr lang="en-US" dirty="0" err="1" smtClean="0"/>
              <a:t>Sayan</a:t>
            </a:r>
            <a:r>
              <a:rPr lang="en-US" dirty="0" smtClean="0"/>
              <a:t> Bhattacharyya, University of Illinois at Urbana-Champaign </a:t>
            </a:r>
          </a:p>
          <a:p>
            <a:pPr lvl="1"/>
            <a:r>
              <a:rPr lang="en-US" dirty="0" smtClean="0"/>
              <a:t>Colleen Fallaw, University of Illinois at Urbana-Champaign</a:t>
            </a:r>
          </a:p>
          <a:p>
            <a:pPr lvl="1"/>
            <a:r>
              <a:rPr lang="en-US" dirty="0"/>
              <a:t>M</a:t>
            </a:r>
            <a:r>
              <a:rPr lang="en-US" dirty="0" smtClean="0"/>
              <a:t>uhammad </a:t>
            </a:r>
            <a:r>
              <a:rPr lang="en-US" dirty="0" err="1" smtClean="0"/>
              <a:t>Shamim</a:t>
            </a:r>
            <a:r>
              <a:rPr lang="en-US" dirty="0" smtClean="0"/>
              <a:t>, Baylor College of Medicine</a:t>
            </a:r>
          </a:p>
          <a:p>
            <a:pPr lvl="1"/>
            <a:r>
              <a:rPr lang="en-US" dirty="0" smtClean="0"/>
              <a:t>Peter </a:t>
            </a:r>
            <a:r>
              <a:rPr lang="en-US" dirty="0" err="1" smtClean="0"/>
              <a:t>Organisciak</a:t>
            </a:r>
            <a:r>
              <a:rPr lang="en-US" dirty="0" smtClean="0"/>
              <a:t>, University of Illinois at Urbana-Champaign </a:t>
            </a:r>
          </a:p>
        </p:txBody>
      </p:sp>
    </p:spTree>
    <p:extLst>
      <p:ext uri="{BB962C8B-B14F-4D97-AF65-F5344CB8AC3E}">
        <p14:creationId xmlns:p14="http://schemas.microsoft.com/office/powerpoint/2010/main" val="4275567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nodeType="after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Principal goals for the HT+BW Project</a:t>
            </a:r>
            <a:endParaRPr lang="en-US" dirty="0"/>
          </a:p>
        </p:txBody>
      </p:sp>
      <p:sp>
        <p:nvSpPr>
          <p:cNvPr id="3" name="Content Placeholder 2"/>
          <p:cNvSpPr>
            <a:spLocks noGrp="1"/>
          </p:cNvSpPr>
          <p:nvPr>
            <p:ph idx="1"/>
          </p:nvPr>
        </p:nvSpPr>
        <p:spPr/>
        <p:txBody>
          <a:bodyPr/>
          <a:lstStyle/>
          <a:p>
            <a:pPr marL="514350" lvl="0" indent="-514350">
              <a:buFont typeface="+mj-lt"/>
              <a:buAutoNum type="arabicPeriod"/>
            </a:pPr>
            <a:r>
              <a:rPr lang="en-US" dirty="0" smtClean="0"/>
              <a:t>To integrate Bookworm into HTRC in ways that are beneficial to our core demographic of humanities researchers; and, </a:t>
            </a:r>
          </a:p>
          <a:p>
            <a:pPr marL="514350" lvl="0" indent="-514350">
              <a:buFont typeface="+mj-lt"/>
              <a:buAutoNum type="arabicPeriod"/>
            </a:pPr>
            <a:r>
              <a:rPr lang="en-US" dirty="0" smtClean="0"/>
              <a:t>To develop our improvements to Bookworm in ways that can be contributed back to the open source project and benefit other large-scale textual repositories. </a:t>
            </a:r>
          </a:p>
        </p:txBody>
      </p:sp>
    </p:spTree>
    <p:extLst>
      <p:ext uri="{BB962C8B-B14F-4D97-AF65-F5344CB8AC3E}">
        <p14:creationId xmlns:p14="http://schemas.microsoft.com/office/powerpoint/2010/main" val="1973729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HT+BW Project</a:t>
            </a:r>
            <a:endParaRPr lang="en-US" dirty="0"/>
          </a:p>
        </p:txBody>
      </p:sp>
      <p:sp>
        <p:nvSpPr>
          <p:cNvPr id="3" name="Content Placeholder 2"/>
          <p:cNvSpPr>
            <a:spLocks noGrp="1"/>
          </p:cNvSpPr>
          <p:nvPr>
            <p:ph idx="1"/>
          </p:nvPr>
        </p:nvSpPr>
        <p:spPr/>
        <p:txBody>
          <a:bodyPr/>
          <a:lstStyle/>
          <a:p>
            <a:pPr lvl="0"/>
            <a:r>
              <a:rPr lang="en-US" dirty="0" smtClean="0"/>
              <a:t>HT</a:t>
            </a:r>
          </a:p>
          <a:p>
            <a:pPr lvl="1"/>
            <a:r>
              <a:rPr lang="en-US" dirty="0" smtClean="0"/>
              <a:t>Textual data </a:t>
            </a:r>
          </a:p>
          <a:p>
            <a:pPr lvl="1"/>
            <a:r>
              <a:rPr lang="en-US" dirty="0" smtClean="0"/>
              <a:t>Metadata</a:t>
            </a:r>
          </a:p>
          <a:p>
            <a:pPr lvl="0"/>
            <a:r>
              <a:rPr lang="en-US" dirty="0" smtClean="0"/>
              <a:t>BW </a:t>
            </a:r>
          </a:p>
          <a:p>
            <a:pPr lvl="1"/>
            <a:r>
              <a:rPr lang="en-US" dirty="0"/>
              <a:t>T</a:t>
            </a:r>
            <a:r>
              <a:rPr lang="en-US" dirty="0" smtClean="0"/>
              <a:t>ool that visualizes language usage trends in repositories of digitized texts in a  simple and powerful way </a:t>
            </a:r>
          </a:p>
          <a:p>
            <a:pPr lvl="2"/>
            <a:r>
              <a:rPr lang="en-US" dirty="0" smtClean="0"/>
              <a:t>Data engine</a:t>
            </a:r>
          </a:p>
          <a:p>
            <a:pPr lvl="2"/>
            <a:r>
              <a:rPr lang="en-US" dirty="0" smtClean="0"/>
              <a:t>API (for multiple interfaces/visualizations)</a:t>
            </a:r>
          </a:p>
          <a:p>
            <a:endParaRPr lang="en-US" dirty="0" smtClean="0"/>
          </a:p>
        </p:txBody>
      </p:sp>
    </p:spTree>
    <p:extLst>
      <p:ext uri="{BB962C8B-B14F-4D97-AF65-F5344CB8AC3E}">
        <p14:creationId xmlns:p14="http://schemas.microsoft.com/office/powerpoint/2010/main" val="28819854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3478" y="1002723"/>
            <a:ext cx="8036719" cy="4842164"/>
          </a:xfrm>
          <a:prstGeom prst="rect">
            <a:avLst/>
          </a:prstGeom>
        </p:spPr>
      </p:pic>
      <p:pic>
        <p:nvPicPr>
          <p:cNvPr id="3" name="Picture 2"/>
          <p:cNvPicPr>
            <a:picLocks noChangeAspect="1"/>
          </p:cNvPicPr>
          <p:nvPr/>
        </p:nvPicPr>
        <p:blipFill>
          <a:blip r:embed="rId3"/>
          <a:stretch>
            <a:fillRect/>
          </a:stretch>
        </p:blipFill>
        <p:spPr>
          <a:xfrm>
            <a:off x="325041" y="1002723"/>
            <a:ext cx="8036719" cy="4842164"/>
          </a:xfrm>
          <a:prstGeom prst="rect">
            <a:avLst/>
          </a:prstGeom>
        </p:spPr>
      </p:pic>
    </p:spTree>
    <p:extLst>
      <p:ext uri="{BB962C8B-B14F-4D97-AF65-F5344CB8AC3E}">
        <p14:creationId xmlns:p14="http://schemas.microsoft.com/office/powerpoint/2010/main" val="199786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txBox="1">
            <a:spLocks noGrp="1"/>
          </p:cNvSpPr>
          <p:nvPr>
            <p:ph type="title" idx="4294967295"/>
          </p:nvPr>
        </p:nvSpPr>
        <p:spPr>
          <a:xfrm>
            <a:off x="637625" y="167063"/>
            <a:ext cx="7734300" cy="6306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200" i="0" u="none" strike="noStrike" cap="none">
                <a:solidFill>
                  <a:schemeClr val="dk1"/>
                </a:solidFill>
                <a:latin typeface="Calibri"/>
                <a:ea typeface="Calibri"/>
                <a:cs typeface="Calibri"/>
                <a:sym typeface="Calibri"/>
              </a:rPr>
              <a:t>HathiTrust Members</a:t>
            </a:r>
            <a:r>
              <a:rPr lang="en-US" sz="3200"/>
              <a:t>hip 2016 </a:t>
            </a:r>
          </a:p>
        </p:txBody>
      </p:sp>
      <p:sp>
        <p:nvSpPr>
          <p:cNvPr id="463" name="Shape 463"/>
          <p:cNvSpPr txBox="1">
            <a:spLocks noGrp="1"/>
          </p:cNvSpPr>
          <p:nvPr>
            <p:ph type="body" idx="4294967295"/>
          </p:nvPr>
        </p:nvSpPr>
        <p:spPr>
          <a:xfrm>
            <a:off x="446000" y="770230"/>
            <a:ext cx="2293800" cy="5694900"/>
          </a:xfrm>
          <a:prstGeom prst="rect">
            <a:avLst/>
          </a:prstGeom>
          <a:noFill/>
          <a:ln>
            <a:noFill/>
          </a:ln>
        </p:spPr>
        <p:txBody>
          <a:bodyPr lIns="91425" tIns="45700" rIns="91425" bIns="45700" anchor="t" anchorCtr="0">
            <a:noAutofit/>
          </a:bodyPr>
          <a:lstStyle/>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Allegheny College</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American University of Beirut</a:t>
            </a:r>
          </a:p>
          <a:p>
            <a:pPr marL="342900" marR="0" lvl="0" indent="-342900" algn="l" rtl="0">
              <a:lnSpc>
                <a:spcPct val="115000"/>
              </a:lnSpc>
              <a:spcBef>
                <a:spcPts val="0"/>
              </a:spcBef>
              <a:buClr>
                <a:srgbClr val="000000"/>
              </a:buClr>
              <a:buSzPct val="25000"/>
              <a:buFont typeface="Arial"/>
              <a:buNone/>
            </a:pPr>
            <a:r>
              <a:rPr lang="en-US" sz="1000" dirty="0">
                <a:solidFill>
                  <a:srgbClr val="000000"/>
                </a:solidFill>
                <a:latin typeface="Arial"/>
                <a:ea typeface="Arial"/>
                <a:cs typeface="Arial"/>
                <a:sym typeface="Arial"/>
              </a:rPr>
              <a:t>Amherst College</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Arizona State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Auburn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Baylor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Boston College</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Boston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Brandeis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Brown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Bryn </a:t>
            </a:r>
            <a:r>
              <a:rPr lang="en-US" sz="1000" i="0" u="none" strike="noStrike" cap="none" dirty="0" err="1">
                <a:solidFill>
                  <a:srgbClr val="000000"/>
                </a:solidFill>
                <a:latin typeface="Arial"/>
                <a:ea typeface="Arial"/>
                <a:cs typeface="Arial"/>
                <a:sym typeface="Arial"/>
              </a:rPr>
              <a:t>Mawr</a:t>
            </a:r>
            <a:r>
              <a:rPr lang="en-US" sz="1000" i="0" u="none" strike="noStrike" cap="none" dirty="0">
                <a:solidFill>
                  <a:srgbClr val="000000"/>
                </a:solidFill>
                <a:latin typeface="Arial"/>
                <a:ea typeface="Arial"/>
                <a:cs typeface="Arial"/>
                <a:sym typeface="Arial"/>
              </a:rPr>
              <a:t> College</a:t>
            </a:r>
          </a:p>
          <a:p>
            <a:pPr marL="342900" marR="0" lvl="0" indent="-342900" algn="l" rtl="0">
              <a:lnSpc>
                <a:spcPct val="115000"/>
              </a:lnSpc>
              <a:spcBef>
                <a:spcPts val="0"/>
              </a:spcBef>
              <a:buClr>
                <a:srgbClr val="000000"/>
              </a:buClr>
              <a:buSzPct val="25000"/>
              <a:buFont typeface="Arial"/>
              <a:buNone/>
            </a:pPr>
            <a:r>
              <a:rPr lang="en-US" sz="1000" dirty="0" err="1">
                <a:solidFill>
                  <a:srgbClr val="000000"/>
                </a:solidFill>
                <a:latin typeface="Arial"/>
                <a:ea typeface="Arial"/>
                <a:cs typeface="Arial"/>
                <a:sym typeface="Arial"/>
              </a:rPr>
              <a:t>Bucknell</a:t>
            </a:r>
            <a:r>
              <a:rPr lang="en-US" sz="1000" dirty="0">
                <a:solidFill>
                  <a:srgbClr val="000000"/>
                </a:solidFill>
                <a:latin typeface="Arial"/>
                <a:ea typeface="Arial"/>
                <a:cs typeface="Arial"/>
                <a:sym typeface="Arial"/>
              </a:rPr>
              <a:t>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Carnegie Mellon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Case Western Reserve</a:t>
            </a:r>
          </a:p>
          <a:p>
            <a:pPr marL="342900" marR="0" lvl="0" indent="-342900" algn="l" rtl="0">
              <a:lnSpc>
                <a:spcPct val="115000"/>
              </a:lnSpc>
              <a:spcBef>
                <a:spcPts val="0"/>
              </a:spcBef>
              <a:buClr>
                <a:srgbClr val="000000"/>
              </a:buClr>
              <a:buSzPct val="25000"/>
              <a:buFont typeface="Arial"/>
              <a:buNone/>
            </a:pPr>
            <a:r>
              <a:rPr lang="en-US" sz="1000" dirty="0">
                <a:solidFill>
                  <a:srgbClr val="000000"/>
                </a:solidFill>
                <a:latin typeface="Arial"/>
                <a:ea typeface="Arial"/>
                <a:cs typeface="Arial"/>
                <a:sym typeface="Arial"/>
              </a:rPr>
              <a:t>The Claremont Colleges</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Colby College</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Columbia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Cornell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Dartmouth College</a:t>
            </a:r>
          </a:p>
          <a:p>
            <a:pPr marL="342900" marR="0" lvl="0" indent="-342900" algn="l" rtl="0">
              <a:lnSpc>
                <a:spcPct val="115000"/>
              </a:lnSpc>
              <a:spcBef>
                <a:spcPts val="0"/>
              </a:spcBef>
              <a:buClr>
                <a:srgbClr val="000000"/>
              </a:buClr>
              <a:buSzPct val="25000"/>
              <a:buFont typeface="Arial"/>
              <a:buNone/>
            </a:pPr>
            <a:r>
              <a:rPr lang="en-US" sz="1000" dirty="0">
                <a:solidFill>
                  <a:srgbClr val="000000"/>
                </a:solidFill>
                <a:latin typeface="Arial"/>
                <a:ea typeface="Arial"/>
                <a:cs typeface="Arial"/>
                <a:sym typeface="Arial"/>
              </a:rPr>
              <a:t>DePaul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Duke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Emory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Getty Research Institute</a:t>
            </a:r>
          </a:p>
          <a:p>
            <a:pPr marL="342900" marR="0" lvl="0" indent="-342900" algn="l" rtl="0">
              <a:lnSpc>
                <a:spcPct val="115000"/>
              </a:lnSpc>
              <a:spcBef>
                <a:spcPts val="0"/>
              </a:spcBef>
              <a:buClr>
                <a:srgbClr val="000000"/>
              </a:buClr>
              <a:buSzPct val="25000"/>
              <a:buFont typeface="Arial"/>
              <a:buNone/>
            </a:pPr>
            <a:r>
              <a:rPr lang="en-US" sz="1000" dirty="0">
                <a:solidFill>
                  <a:srgbClr val="000000"/>
                </a:solidFill>
                <a:latin typeface="Arial"/>
                <a:ea typeface="Arial"/>
                <a:cs typeface="Arial"/>
                <a:sym typeface="Arial"/>
              </a:rPr>
              <a:t>George Mason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Georgetown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Georgia Tech</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Harvard University Library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Haverford College</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Indiana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Iowa State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Johns Hopkins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Kansas State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Lafayette College</a:t>
            </a:r>
          </a:p>
          <a:p>
            <a:pPr marL="342900" marR="0" lvl="0" indent="-342900" algn="l" rtl="0">
              <a:lnSpc>
                <a:spcPct val="80000"/>
              </a:lnSpc>
              <a:spcBef>
                <a:spcPts val="0"/>
              </a:spcBef>
              <a:buClr>
                <a:srgbClr val="000000"/>
              </a:buClr>
              <a:buSzPct val="25000"/>
              <a:buFont typeface="Arial"/>
              <a:buNone/>
            </a:pPr>
            <a:endParaRPr sz="1000" i="0" u="none" strike="noStrike" cap="none" dirty="0">
              <a:solidFill>
                <a:srgbClr val="000000"/>
              </a:solidFill>
              <a:latin typeface="Arial"/>
              <a:ea typeface="Arial"/>
              <a:cs typeface="Arial"/>
              <a:sym typeface="Arial"/>
            </a:endParaRPr>
          </a:p>
          <a:p>
            <a:pPr marL="342900" marR="0" lvl="0" indent="-342900" algn="l" rtl="0">
              <a:lnSpc>
                <a:spcPct val="80000"/>
              </a:lnSpc>
              <a:spcBef>
                <a:spcPts val="0"/>
              </a:spcBef>
              <a:buClr>
                <a:srgbClr val="000000"/>
              </a:buClr>
              <a:buSzPct val="25000"/>
              <a:buFont typeface="Arial"/>
              <a:buNone/>
            </a:pPr>
            <a:endParaRPr sz="1000" i="0" u="none" strike="noStrike" cap="none" dirty="0">
              <a:solidFill>
                <a:srgbClr val="000000"/>
              </a:solidFill>
              <a:latin typeface="Arial"/>
              <a:ea typeface="Arial"/>
              <a:cs typeface="Arial"/>
              <a:sym typeface="Arial"/>
            </a:endParaRPr>
          </a:p>
          <a:p>
            <a:pPr marL="342900" marR="0" lvl="0" indent="-342900" algn="l" rtl="0">
              <a:lnSpc>
                <a:spcPct val="80000"/>
              </a:lnSpc>
              <a:spcBef>
                <a:spcPts val="0"/>
              </a:spcBef>
              <a:buClr>
                <a:schemeClr val="dk1"/>
              </a:buClr>
              <a:buSzPct val="25000"/>
              <a:buFont typeface="Arial"/>
              <a:buNone/>
            </a:pPr>
            <a:endParaRPr sz="1000" i="0" u="none" strike="noStrike" cap="none" dirty="0">
              <a:solidFill>
                <a:srgbClr val="000000"/>
              </a:solidFill>
              <a:latin typeface="Arial"/>
              <a:ea typeface="Arial"/>
              <a:cs typeface="Arial"/>
              <a:sym typeface="Arial"/>
            </a:endParaRPr>
          </a:p>
          <a:p>
            <a:pPr marL="342900" marR="0" lvl="0" indent="-342900" algn="l" rtl="0">
              <a:lnSpc>
                <a:spcPct val="80000"/>
              </a:lnSpc>
              <a:spcBef>
                <a:spcPts val="0"/>
              </a:spcBef>
              <a:buClr>
                <a:schemeClr val="dk1"/>
              </a:buClr>
              <a:buSzPct val="25000"/>
              <a:buFont typeface="Arial"/>
              <a:buNone/>
            </a:pPr>
            <a:endParaRPr sz="1000" i="0" u="none" strike="noStrike" cap="none" dirty="0">
              <a:solidFill>
                <a:srgbClr val="000000"/>
              </a:solidFill>
              <a:latin typeface="Arial"/>
              <a:ea typeface="Arial"/>
              <a:cs typeface="Arial"/>
              <a:sym typeface="Arial"/>
            </a:endParaRPr>
          </a:p>
          <a:p>
            <a:pPr marL="342900" marR="0" lvl="0" indent="-342900" algn="l" rtl="0">
              <a:lnSpc>
                <a:spcPct val="80000"/>
              </a:lnSpc>
              <a:spcBef>
                <a:spcPts val="0"/>
              </a:spcBef>
              <a:buClr>
                <a:schemeClr val="dk1"/>
              </a:buClr>
              <a:buSzPct val="25000"/>
              <a:buFont typeface="Arial"/>
              <a:buNone/>
            </a:pPr>
            <a:endParaRPr sz="1000" i="0" u="none" strike="noStrike" cap="none" dirty="0">
              <a:solidFill>
                <a:srgbClr val="000000"/>
              </a:solidFill>
              <a:latin typeface="Arial"/>
              <a:ea typeface="Arial"/>
              <a:cs typeface="Arial"/>
              <a:sym typeface="Arial"/>
            </a:endParaRPr>
          </a:p>
          <a:p>
            <a:pPr marL="342900" marR="0" lvl="0" indent="-342900" algn="l" rtl="0">
              <a:lnSpc>
                <a:spcPct val="80000"/>
              </a:lnSpc>
              <a:spcBef>
                <a:spcPts val="0"/>
              </a:spcBef>
              <a:buClr>
                <a:schemeClr val="dk1"/>
              </a:buClr>
              <a:buSzPct val="25000"/>
              <a:buFont typeface="Arial"/>
              <a:buNone/>
            </a:pPr>
            <a:endParaRPr sz="1000" i="0" u="none" strike="noStrike" cap="none" dirty="0">
              <a:solidFill>
                <a:srgbClr val="000000"/>
              </a:solidFill>
              <a:latin typeface="Arial"/>
              <a:ea typeface="Arial"/>
              <a:cs typeface="Arial"/>
              <a:sym typeface="Arial"/>
            </a:endParaRPr>
          </a:p>
          <a:p>
            <a:pPr marL="342900" marR="0" lvl="0" indent="-342900" algn="l" rtl="0">
              <a:lnSpc>
                <a:spcPct val="80000"/>
              </a:lnSpc>
              <a:spcBef>
                <a:spcPts val="0"/>
              </a:spcBef>
              <a:buClr>
                <a:schemeClr val="dk1"/>
              </a:buClr>
              <a:buSzPct val="25000"/>
              <a:buFont typeface="Arial"/>
              <a:buNone/>
            </a:pPr>
            <a:endParaRPr sz="1000" i="0" u="none" strike="noStrike" cap="none" dirty="0">
              <a:solidFill>
                <a:srgbClr val="000000"/>
              </a:solidFill>
              <a:latin typeface="Arial"/>
              <a:ea typeface="Arial"/>
              <a:cs typeface="Arial"/>
              <a:sym typeface="Arial"/>
            </a:endParaRPr>
          </a:p>
        </p:txBody>
      </p:sp>
      <p:sp>
        <p:nvSpPr>
          <p:cNvPr id="464" name="Shape 464"/>
          <p:cNvSpPr txBox="1">
            <a:spLocks noGrp="1"/>
          </p:cNvSpPr>
          <p:nvPr>
            <p:ph type="body" idx="4294967295"/>
          </p:nvPr>
        </p:nvSpPr>
        <p:spPr>
          <a:xfrm>
            <a:off x="2461775" y="754990"/>
            <a:ext cx="2592300" cy="5739300"/>
          </a:xfrm>
          <a:prstGeom prst="rect">
            <a:avLst/>
          </a:prstGeom>
          <a:noFill/>
          <a:ln>
            <a:noFill/>
          </a:ln>
        </p:spPr>
        <p:txBody>
          <a:bodyPr lIns="91425" tIns="45700" rIns="91425" bIns="45700" anchor="t" anchorCtr="0">
            <a:noAutofit/>
          </a:bodyPr>
          <a:lstStyle/>
          <a:p>
            <a:pPr marL="0" lvl="0" indent="0" rtl="0">
              <a:lnSpc>
                <a:spcPct val="115000"/>
              </a:lnSpc>
              <a:spcBef>
                <a:spcPts val="0"/>
              </a:spcBef>
              <a:buClr>
                <a:schemeClr val="dk1"/>
              </a:buClr>
              <a:buSzPct val="25000"/>
              <a:buFont typeface="Arial"/>
              <a:buNone/>
            </a:pPr>
            <a:r>
              <a:rPr lang="en-US" sz="1000" dirty="0">
                <a:latin typeface="Arial"/>
                <a:ea typeface="Arial"/>
                <a:cs typeface="Arial"/>
                <a:sym typeface="Arial"/>
              </a:rPr>
              <a:t>Library of Congress</a:t>
            </a:r>
          </a:p>
          <a:p>
            <a:pPr marL="0" lvl="0" indent="0" rtl="0">
              <a:lnSpc>
                <a:spcPct val="115000"/>
              </a:lnSpc>
              <a:spcBef>
                <a:spcPts val="0"/>
              </a:spcBef>
              <a:buClr>
                <a:schemeClr val="dk1"/>
              </a:buClr>
              <a:buSzPct val="25000"/>
              <a:buFont typeface="Arial"/>
              <a:buNone/>
            </a:pPr>
            <a:r>
              <a:rPr lang="en-US" sz="1000" dirty="0">
                <a:latin typeface="Arial"/>
                <a:ea typeface="Arial"/>
                <a:cs typeface="Arial"/>
                <a:sym typeface="Arial"/>
              </a:rPr>
              <a:t>Massachusetts Institute of Technology</a:t>
            </a:r>
          </a:p>
          <a:p>
            <a:pPr marL="0" lvl="0" indent="0" rtl="0">
              <a:lnSpc>
                <a:spcPct val="115000"/>
              </a:lnSpc>
              <a:spcBef>
                <a:spcPts val="0"/>
              </a:spcBef>
              <a:buClr>
                <a:schemeClr val="dk1"/>
              </a:buClr>
              <a:buSzPct val="25000"/>
              <a:buFont typeface="Arial"/>
              <a:buNone/>
            </a:pPr>
            <a:r>
              <a:rPr lang="en-US" sz="1000" dirty="0">
                <a:latin typeface="Arial"/>
                <a:ea typeface="Arial"/>
                <a:cs typeface="Arial"/>
                <a:sym typeface="Arial"/>
              </a:rPr>
              <a:t>McGill University</a:t>
            </a:r>
          </a:p>
          <a:p>
            <a:pPr marL="0" lvl="0" indent="0" rtl="0">
              <a:lnSpc>
                <a:spcPct val="115000"/>
              </a:lnSpc>
              <a:spcBef>
                <a:spcPts val="0"/>
              </a:spcBef>
              <a:buClr>
                <a:schemeClr val="dk1"/>
              </a:buClr>
              <a:buSzPct val="25000"/>
              <a:buFont typeface="Arial"/>
              <a:buNone/>
            </a:pPr>
            <a:r>
              <a:rPr lang="en-US" sz="1000" dirty="0">
                <a:latin typeface="Arial"/>
                <a:ea typeface="Arial"/>
                <a:cs typeface="Arial"/>
                <a:sym typeface="Arial"/>
              </a:rPr>
              <a:t>Michigan State University</a:t>
            </a:r>
          </a:p>
          <a:p>
            <a:pPr marL="0" lvl="0" indent="0" rtl="0">
              <a:lnSpc>
                <a:spcPct val="115000"/>
              </a:lnSpc>
              <a:spcBef>
                <a:spcPts val="0"/>
              </a:spcBef>
              <a:buClr>
                <a:schemeClr val="dk1"/>
              </a:buClr>
              <a:buSzPct val="25000"/>
              <a:buFont typeface="Arial"/>
              <a:buNone/>
            </a:pPr>
            <a:r>
              <a:rPr lang="en-US" sz="1000" dirty="0">
                <a:latin typeface="Arial"/>
                <a:ea typeface="Arial"/>
                <a:cs typeface="Arial"/>
                <a:sym typeface="Arial"/>
              </a:rPr>
              <a:t>Montana State University</a:t>
            </a:r>
          </a:p>
          <a:p>
            <a:pPr marL="0" lvl="0" indent="0" rtl="0">
              <a:lnSpc>
                <a:spcPct val="115000"/>
              </a:lnSpc>
              <a:spcBef>
                <a:spcPts val="0"/>
              </a:spcBef>
              <a:buClr>
                <a:schemeClr val="dk1"/>
              </a:buClr>
              <a:buSzPct val="25000"/>
              <a:buFont typeface="Arial"/>
              <a:buNone/>
            </a:pPr>
            <a:r>
              <a:rPr lang="en-US" sz="1000" dirty="0">
                <a:latin typeface="Arial"/>
                <a:ea typeface="Arial"/>
                <a:cs typeface="Arial"/>
                <a:sym typeface="Arial"/>
              </a:rPr>
              <a:t>Mount Holyoke College</a:t>
            </a:r>
          </a:p>
          <a:p>
            <a:pPr marL="0" lvl="0" indent="0" rtl="0">
              <a:lnSpc>
                <a:spcPct val="115000"/>
              </a:lnSpc>
              <a:spcBef>
                <a:spcPts val="0"/>
              </a:spcBef>
              <a:buClr>
                <a:schemeClr val="dk1"/>
              </a:buClr>
              <a:buSzPct val="25000"/>
              <a:buFont typeface="Arial"/>
              <a:buNone/>
            </a:pPr>
            <a:r>
              <a:rPr lang="en-US" sz="1000" dirty="0">
                <a:latin typeface="Arial"/>
                <a:ea typeface="Arial"/>
                <a:cs typeface="Arial"/>
                <a:sym typeface="Arial"/>
              </a:rPr>
              <a:t>New York Public Library</a:t>
            </a:r>
          </a:p>
          <a:p>
            <a:pPr marL="0" lvl="0" indent="0" rtl="0">
              <a:lnSpc>
                <a:spcPct val="115000"/>
              </a:lnSpc>
              <a:spcBef>
                <a:spcPts val="0"/>
              </a:spcBef>
              <a:buClr>
                <a:schemeClr val="dk1"/>
              </a:buClr>
              <a:buSzPct val="25000"/>
              <a:buFont typeface="Arial"/>
              <a:buNone/>
            </a:pPr>
            <a:r>
              <a:rPr lang="en-US" sz="1000" dirty="0">
                <a:latin typeface="Arial"/>
                <a:ea typeface="Arial"/>
                <a:cs typeface="Arial"/>
                <a:sym typeface="Arial"/>
              </a:rPr>
              <a:t>New York University</a:t>
            </a:r>
          </a:p>
          <a:p>
            <a:pPr marL="0" lvl="0" indent="0" rtl="0">
              <a:lnSpc>
                <a:spcPct val="115000"/>
              </a:lnSpc>
              <a:spcBef>
                <a:spcPts val="0"/>
              </a:spcBef>
              <a:buClr>
                <a:schemeClr val="dk1"/>
              </a:buClr>
              <a:buSzPct val="25000"/>
              <a:buFont typeface="Arial"/>
              <a:buNone/>
            </a:pPr>
            <a:r>
              <a:rPr lang="en-US" sz="1000" dirty="0">
                <a:latin typeface="Arial"/>
                <a:ea typeface="Arial"/>
                <a:cs typeface="Arial"/>
                <a:sym typeface="Arial"/>
              </a:rPr>
              <a:t>North Carolina Central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North Carolina State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Northeastern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Northwestern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Oklahoma State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The Ohio State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The Pennsylvania State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Princeton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Purdue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Rutgers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Smith College</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Stanford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State University System of Florida</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Swarthmore College</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Syracuse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Temple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Texas A&amp;M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Texas Tech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Tufts University</a:t>
            </a:r>
          </a:p>
          <a:p>
            <a:pPr marL="342900" marR="0" lvl="0" indent="-342900" algn="l" rtl="0">
              <a:lnSpc>
                <a:spcPct val="115000"/>
              </a:lnSpc>
              <a:spcBef>
                <a:spcPts val="0"/>
              </a:spcBef>
              <a:buClr>
                <a:srgbClr val="000000"/>
              </a:buClr>
              <a:buSzPct val="25000"/>
              <a:buFont typeface="Arial"/>
              <a:buNone/>
            </a:pPr>
            <a:r>
              <a:rPr lang="en-US" sz="1000" dirty="0">
                <a:solidFill>
                  <a:srgbClr val="000000"/>
                </a:solidFill>
                <a:latin typeface="Arial"/>
                <a:ea typeface="Arial"/>
                <a:cs typeface="Arial"/>
                <a:sym typeface="Arial"/>
              </a:rPr>
              <a:t>Tulane University</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Universidad </a:t>
            </a:r>
            <a:r>
              <a:rPr lang="en-US" sz="1000" i="0" u="none" strike="noStrike" cap="none" dirty="0" err="1">
                <a:solidFill>
                  <a:srgbClr val="000000"/>
                </a:solidFill>
                <a:latin typeface="Arial"/>
                <a:ea typeface="Arial"/>
                <a:cs typeface="Arial"/>
                <a:sym typeface="Arial"/>
              </a:rPr>
              <a:t>Complutense</a:t>
            </a:r>
            <a:r>
              <a:rPr lang="en-US" sz="1000" i="0" u="none" strike="noStrike" cap="none" dirty="0">
                <a:solidFill>
                  <a:srgbClr val="000000"/>
                </a:solidFill>
                <a:latin typeface="Arial"/>
                <a:ea typeface="Arial"/>
                <a:cs typeface="Arial"/>
                <a:sym typeface="Arial"/>
              </a:rPr>
              <a:t> de</a:t>
            </a:r>
            <a:r>
              <a:rPr lang="en-US" sz="1000" dirty="0">
                <a:solidFill>
                  <a:srgbClr val="000000"/>
                </a:solidFill>
                <a:latin typeface="Arial"/>
                <a:ea typeface="Arial"/>
                <a:cs typeface="Arial"/>
                <a:sym typeface="Arial"/>
              </a:rPr>
              <a:t> </a:t>
            </a:r>
            <a:r>
              <a:rPr lang="en-US" sz="1000" i="0" u="none" strike="noStrike" cap="none" dirty="0">
                <a:solidFill>
                  <a:srgbClr val="000000"/>
                </a:solidFill>
                <a:latin typeface="Arial"/>
                <a:ea typeface="Arial"/>
                <a:cs typeface="Arial"/>
                <a:sym typeface="Arial"/>
              </a:rPr>
              <a:t>Madrid</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University of Alabama</a:t>
            </a:r>
          </a:p>
          <a:p>
            <a:pPr marL="342900" marR="0" lvl="0" indent="-342900" algn="l" rtl="0">
              <a:lnSpc>
                <a:spcPct val="115000"/>
              </a:lnSpc>
              <a:spcBef>
                <a:spcPts val="0"/>
              </a:spcBef>
              <a:buClr>
                <a:srgbClr val="000000"/>
              </a:buClr>
              <a:buSzPct val="25000"/>
              <a:buFont typeface="Arial"/>
              <a:buNone/>
            </a:pPr>
            <a:r>
              <a:rPr lang="en-US" sz="1000" i="0" u="none" strike="noStrike" cap="none" dirty="0">
                <a:solidFill>
                  <a:srgbClr val="000000"/>
                </a:solidFill>
                <a:latin typeface="Arial"/>
                <a:ea typeface="Arial"/>
                <a:cs typeface="Arial"/>
                <a:sym typeface="Arial"/>
              </a:rPr>
              <a:t>University of Alberta</a:t>
            </a:r>
          </a:p>
          <a:p>
            <a:pPr marL="0" marR="0" lvl="0" indent="0" algn="l" rtl="0">
              <a:lnSpc>
                <a:spcPct val="115000"/>
              </a:lnSpc>
              <a:spcBef>
                <a:spcPts val="240"/>
              </a:spcBef>
              <a:buClr>
                <a:schemeClr val="dk1"/>
              </a:buClr>
              <a:buSzPct val="25000"/>
              <a:buFont typeface="Arial"/>
              <a:buNone/>
            </a:pPr>
            <a:endParaRPr sz="1000" i="0" u="none" strike="noStrike" cap="none" dirty="0">
              <a:solidFill>
                <a:srgbClr val="000000"/>
              </a:solidFill>
              <a:latin typeface="Arial"/>
              <a:ea typeface="Arial"/>
              <a:cs typeface="Arial"/>
              <a:sym typeface="Arial"/>
            </a:endParaRPr>
          </a:p>
          <a:p>
            <a:pPr marL="0" marR="0" lvl="0" indent="0" algn="l" rtl="0">
              <a:lnSpc>
                <a:spcPct val="80000"/>
              </a:lnSpc>
              <a:spcBef>
                <a:spcPts val="0"/>
              </a:spcBef>
              <a:buClr>
                <a:schemeClr val="dk1"/>
              </a:buClr>
              <a:buSzPct val="25000"/>
              <a:buFont typeface="Arial"/>
              <a:buNone/>
            </a:pPr>
            <a:endParaRPr sz="1000" i="0" u="none" strike="noStrike" cap="none" dirty="0">
              <a:solidFill>
                <a:srgbClr val="000000"/>
              </a:solidFill>
              <a:latin typeface="Arial"/>
              <a:ea typeface="Arial"/>
              <a:cs typeface="Arial"/>
              <a:sym typeface="Arial"/>
            </a:endParaRPr>
          </a:p>
        </p:txBody>
      </p:sp>
      <p:sp>
        <p:nvSpPr>
          <p:cNvPr id="465" name="Shape 465"/>
          <p:cNvSpPr txBox="1"/>
          <p:nvPr/>
        </p:nvSpPr>
        <p:spPr>
          <a:xfrm>
            <a:off x="4833725" y="724510"/>
            <a:ext cx="2119500" cy="5694900"/>
          </a:xfrm>
          <a:prstGeom prst="rect">
            <a:avLst/>
          </a:prstGeom>
          <a:noFill/>
          <a:ln>
            <a:noFill/>
          </a:ln>
        </p:spPr>
        <p:txBody>
          <a:bodyPr lIns="91425" tIns="45700" rIns="91425" bIns="45700" anchor="t" anchorCtr="0">
            <a:noAutofit/>
          </a:bodyPr>
          <a:lstStyle/>
          <a:p>
            <a:pPr lvl="0" rtl="0">
              <a:lnSpc>
                <a:spcPct val="115000"/>
              </a:lnSpc>
              <a:spcBef>
                <a:spcPts val="0"/>
              </a:spcBef>
              <a:buSzPct val="25000"/>
              <a:buNone/>
            </a:pPr>
            <a:r>
              <a:rPr lang="en-US" sz="1000" dirty="0">
                <a:solidFill>
                  <a:schemeClr val="dk1"/>
                </a:solidFill>
              </a:rPr>
              <a:t>University of Arizona</a:t>
            </a:r>
          </a:p>
          <a:p>
            <a:pPr lvl="0" defTabSz="1082675" rtl="0">
              <a:lnSpc>
                <a:spcPct val="115000"/>
              </a:lnSpc>
              <a:spcBef>
                <a:spcPts val="0"/>
              </a:spcBef>
              <a:buSzPct val="25000"/>
              <a:buNone/>
            </a:pPr>
            <a:r>
              <a:rPr lang="en-US" sz="1000" dirty="0">
                <a:solidFill>
                  <a:schemeClr val="dk1"/>
                </a:solidFill>
              </a:rPr>
              <a:t>University of </a:t>
            </a:r>
            <a:r>
              <a:rPr lang="en-US" sz="1000" dirty="0" smtClean="0">
                <a:solidFill>
                  <a:schemeClr val="dk1"/>
                </a:solidFill>
              </a:rPr>
              <a:t>British Columbia</a:t>
            </a:r>
            <a:endParaRPr lang="en-US" sz="1000" dirty="0">
              <a:solidFill>
                <a:schemeClr val="dk1"/>
              </a:solidFill>
            </a:endParaRPr>
          </a:p>
          <a:p>
            <a:pPr lvl="0" rtl="0">
              <a:lnSpc>
                <a:spcPct val="115000"/>
              </a:lnSpc>
              <a:spcBef>
                <a:spcPts val="0"/>
              </a:spcBef>
              <a:buSzPct val="25000"/>
              <a:buNone/>
            </a:pPr>
            <a:r>
              <a:rPr lang="en-US" sz="1000" dirty="0">
                <a:solidFill>
                  <a:schemeClr val="dk1"/>
                </a:solidFill>
              </a:rPr>
              <a:t>University of Calgary</a:t>
            </a:r>
          </a:p>
          <a:p>
            <a:pPr lvl="0" rtl="0">
              <a:lnSpc>
                <a:spcPct val="115000"/>
              </a:lnSpc>
              <a:spcBef>
                <a:spcPts val="0"/>
              </a:spcBef>
              <a:buClr>
                <a:schemeClr val="dk1"/>
              </a:buClr>
              <a:buSzPct val="25000"/>
              <a:buFont typeface="Arial"/>
              <a:buNone/>
            </a:pPr>
            <a:r>
              <a:rPr lang="en-US" sz="1000" dirty="0">
                <a:solidFill>
                  <a:schemeClr val="dk1"/>
                </a:solidFill>
              </a:rPr>
              <a:t>University of California</a:t>
            </a:r>
          </a:p>
          <a:p>
            <a:pPr lvl="0" defTabSz="350838" rtl="0">
              <a:lnSpc>
                <a:spcPct val="115000"/>
              </a:lnSpc>
              <a:spcBef>
                <a:spcPts val="0"/>
              </a:spcBef>
              <a:buClr>
                <a:schemeClr val="dk1"/>
              </a:buClr>
              <a:buSzPct val="25000"/>
              <a:buFont typeface="Arial"/>
              <a:buNone/>
            </a:pPr>
            <a:r>
              <a:rPr lang="en-US" sz="1000" dirty="0">
                <a:solidFill>
                  <a:schemeClr val="dk1"/>
                </a:solidFill>
              </a:rPr>
              <a:t>	Berkeley</a:t>
            </a:r>
          </a:p>
          <a:p>
            <a:pPr lvl="0" defTabSz="350838" rtl="0">
              <a:lnSpc>
                <a:spcPct val="115000"/>
              </a:lnSpc>
              <a:spcBef>
                <a:spcPts val="0"/>
              </a:spcBef>
              <a:buClr>
                <a:schemeClr val="dk1"/>
              </a:buClr>
              <a:buSzPct val="25000"/>
              <a:buFont typeface="Arial"/>
              <a:buNone/>
            </a:pPr>
            <a:r>
              <a:rPr lang="en-US" sz="1000" dirty="0">
                <a:solidFill>
                  <a:schemeClr val="dk1"/>
                </a:solidFill>
              </a:rPr>
              <a:t>	Davis</a:t>
            </a:r>
          </a:p>
          <a:p>
            <a:pPr lvl="0" defTabSz="350838" rtl="0">
              <a:lnSpc>
                <a:spcPct val="115000"/>
              </a:lnSpc>
              <a:spcBef>
                <a:spcPts val="0"/>
              </a:spcBef>
              <a:buClr>
                <a:schemeClr val="dk1"/>
              </a:buClr>
              <a:buSzPct val="25000"/>
              <a:buFont typeface="Arial"/>
              <a:buNone/>
            </a:pPr>
            <a:r>
              <a:rPr lang="en-US" sz="1000" dirty="0">
                <a:solidFill>
                  <a:schemeClr val="dk1"/>
                </a:solidFill>
              </a:rPr>
              <a:t>	Irvine</a:t>
            </a:r>
          </a:p>
          <a:p>
            <a:pPr lvl="0" defTabSz="350838" rtl="0">
              <a:lnSpc>
                <a:spcPct val="115000"/>
              </a:lnSpc>
              <a:spcBef>
                <a:spcPts val="0"/>
              </a:spcBef>
              <a:buClr>
                <a:schemeClr val="dk1"/>
              </a:buClr>
              <a:buSzPct val="25000"/>
              <a:buFont typeface="Arial"/>
              <a:buNone/>
            </a:pPr>
            <a:r>
              <a:rPr lang="en-US" sz="1000" dirty="0">
                <a:solidFill>
                  <a:schemeClr val="dk1"/>
                </a:solidFill>
              </a:rPr>
              <a:t>	Los Angeles</a:t>
            </a:r>
          </a:p>
          <a:p>
            <a:pPr lvl="0" defTabSz="350838" rtl="0">
              <a:lnSpc>
                <a:spcPct val="115000"/>
              </a:lnSpc>
              <a:spcBef>
                <a:spcPts val="0"/>
              </a:spcBef>
              <a:buClr>
                <a:schemeClr val="dk1"/>
              </a:buClr>
              <a:buSzPct val="25000"/>
              <a:buFont typeface="Arial"/>
              <a:buNone/>
            </a:pPr>
            <a:r>
              <a:rPr lang="en-US" sz="1000" dirty="0">
                <a:solidFill>
                  <a:schemeClr val="dk1"/>
                </a:solidFill>
              </a:rPr>
              <a:t>	Merced</a:t>
            </a:r>
          </a:p>
          <a:p>
            <a:pPr lvl="0" defTabSz="350838" rtl="0">
              <a:lnSpc>
                <a:spcPct val="115000"/>
              </a:lnSpc>
              <a:spcBef>
                <a:spcPts val="0"/>
              </a:spcBef>
              <a:buClr>
                <a:schemeClr val="dk1"/>
              </a:buClr>
              <a:buSzPct val="25000"/>
              <a:buFont typeface="Arial"/>
              <a:buNone/>
            </a:pPr>
            <a:r>
              <a:rPr lang="en-US" sz="1000" dirty="0">
                <a:solidFill>
                  <a:schemeClr val="dk1"/>
                </a:solidFill>
              </a:rPr>
              <a:t>	Riverside</a:t>
            </a:r>
          </a:p>
          <a:p>
            <a:pPr lvl="0" defTabSz="350838" rtl="0">
              <a:lnSpc>
                <a:spcPct val="115000"/>
              </a:lnSpc>
              <a:spcBef>
                <a:spcPts val="0"/>
              </a:spcBef>
              <a:buClr>
                <a:schemeClr val="dk1"/>
              </a:buClr>
              <a:buSzPct val="25000"/>
              <a:buFont typeface="Arial"/>
              <a:buNone/>
            </a:pPr>
            <a:r>
              <a:rPr lang="en-US" sz="1000" dirty="0">
                <a:solidFill>
                  <a:schemeClr val="dk1"/>
                </a:solidFill>
              </a:rPr>
              <a:t>	San Diego</a:t>
            </a:r>
          </a:p>
          <a:p>
            <a:pPr lvl="0" defTabSz="350838" rtl="0">
              <a:lnSpc>
                <a:spcPct val="115000"/>
              </a:lnSpc>
              <a:spcBef>
                <a:spcPts val="0"/>
              </a:spcBef>
              <a:buClr>
                <a:schemeClr val="dk1"/>
              </a:buClr>
              <a:buSzPct val="25000"/>
              <a:buFont typeface="Arial"/>
              <a:buNone/>
            </a:pPr>
            <a:r>
              <a:rPr lang="en-US" sz="1000" dirty="0">
                <a:solidFill>
                  <a:schemeClr val="dk1"/>
                </a:solidFill>
              </a:rPr>
              <a:t>	San Francisco</a:t>
            </a:r>
          </a:p>
          <a:p>
            <a:pPr lvl="0" defTabSz="350838" rtl="0">
              <a:lnSpc>
                <a:spcPct val="115000"/>
              </a:lnSpc>
              <a:spcBef>
                <a:spcPts val="0"/>
              </a:spcBef>
              <a:buClr>
                <a:schemeClr val="dk1"/>
              </a:buClr>
              <a:buSzPct val="25000"/>
              <a:buFont typeface="Arial"/>
              <a:buNone/>
            </a:pPr>
            <a:r>
              <a:rPr lang="en-US" sz="1000" dirty="0">
                <a:solidFill>
                  <a:schemeClr val="dk1"/>
                </a:solidFill>
              </a:rPr>
              <a:t>	Santa Barbara</a:t>
            </a:r>
          </a:p>
          <a:p>
            <a:pPr lvl="0" defTabSz="350838" rtl="0">
              <a:lnSpc>
                <a:spcPct val="115000"/>
              </a:lnSpc>
              <a:spcBef>
                <a:spcPts val="0"/>
              </a:spcBef>
              <a:buClr>
                <a:schemeClr val="dk1"/>
              </a:buClr>
              <a:buSzPct val="25000"/>
              <a:buFont typeface="Arial"/>
              <a:buNone/>
            </a:pPr>
            <a:r>
              <a:rPr lang="en-US" sz="1000" dirty="0">
                <a:solidFill>
                  <a:schemeClr val="dk1"/>
                </a:solidFill>
              </a:rPr>
              <a:t>	Santa Cruz</a:t>
            </a:r>
          </a:p>
          <a:p>
            <a:pPr lvl="0" defTabSz="350838" rtl="0">
              <a:lnSpc>
                <a:spcPct val="115000"/>
              </a:lnSpc>
              <a:spcBef>
                <a:spcPts val="0"/>
              </a:spcBef>
              <a:buClr>
                <a:schemeClr val="dk1"/>
              </a:buClr>
              <a:buSzPct val="25000"/>
              <a:buFont typeface="Arial"/>
              <a:buNone/>
            </a:pPr>
            <a:r>
              <a:rPr lang="en-US" sz="1000" dirty="0">
                <a:solidFill>
                  <a:schemeClr val="dk1"/>
                </a:solidFill>
              </a:rPr>
              <a:t>	California Digital Library</a:t>
            </a:r>
          </a:p>
          <a:p>
            <a:pPr lvl="0" rtl="0">
              <a:lnSpc>
                <a:spcPct val="115000"/>
              </a:lnSpc>
              <a:spcBef>
                <a:spcPts val="0"/>
              </a:spcBef>
              <a:buClr>
                <a:schemeClr val="dk1"/>
              </a:buClr>
              <a:buSzPct val="25000"/>
              <a:buFont typeface="Arial"/>
              <a:buNone/>
            </a:pPr>
            <a:r>
              <a:rPr lang="en-US" sz="1000" dirty="0">
                <a:solidFill>
                  <a:schemeClr val="dk1"/>
                </a:solidFill>
              </a:rPr>
              <a:t>The University of Chicago</a:t>
            </a:r>
          </a:p>
          <a:p>
            <a:pPr lvl="0" rtl="0">
              <a:lnSpc>
                <a:spcPct val="115000"/>
              </a:lnSpc>
              <a:spcBef>
                <a:spcPts val="0"/>
              </a:spcBef>
              <a:buClr>
                <a:schemeClr val="dk1"/>
              </a:buClr>
              <a:buSzPct val="25000"/>
              <a:buFont typeface="Arial"/>
              <a:buNone/>
            </a:pPr>
            <a:r>
              <a:rPr lang="en-US" sz="1000" dirty="0">
                <a:solidFill>
                  <a:schemeClr val="dk1"/>
                </a:solidFill>
              </a:rPr>
              <a:t>University of Connecticut</a:t>
            </a:r>
          </a:p>
          <a:p>
            <a:pPr lvl="0" rtl="0">
              <a:lnSpc>
                <a:spcPct val="115000"/>
              </a:lnSpc>
              <a:spcBef>
                <a:spcPts val="0"/>
              </a:spcBef>
              <a:buSzPct val="25000"/>
              <a:buNone/>
            </a:pPr>
            <a:r>
              <a:rPr lang="en-US" sz="1000" dirty="0">
                <a:solidFill>
                  <a:schemeClr val="dk1"/>
                </a:solidFill>
              </a:rPr>
              <a:t>University of Delaware</a:t>
            </a:r>
          </a:p>
          <a:p>
            <a:pPr marL="0" marR="0" lvl="0" indent="0" algn="l" rtl="0">
              <a:lnSpc>
                <a:spcPct val="115000"/>
              </a:lnSpc>
              <a:spcBef>
                <a:spcPts val="0"/>
              </a:spcBef>
              <a:buSzPct val="25000"/>
              <a:buNone/>
            </a:pPr>
            <a:r>
              <a:rPr lang="en-US" sz="1000" i="0" u="none" strike="noStrike" cap="none" dirty="0">
                <a:solidFill>
                  <a:srgbClr val="000000"/>
                </a:solidFill>
                <a:latin typeface="Arial"/>
                <a:ea typeface="Arial"/>
                <a:cs typeface="Arial"/>
                <a:sym typeface="Arial"/>
              </a:rPr>
              <a:t>University of Houston</a:t>
            </a:r>
          </a:p>
          <a:p>
            <a:pPr marL="0" marR="0" lvl="0" indent="0" algn="l" rtl="0">
              <a:lnSpc>
                <a:spcPct val="115000"/>
              </a:lnSpc>
              <a:spcBef>
                <a:spcPts val="0"/>
              </a:spcBef>
              <a:buSzPct val="25000"/>
              <a:buNone/>
            </a:pPr>
            <a:r>
              <a:rPr lang="en-US" sz="1000" i="0" u="none" strike="noStrike" cap="none" dirty="0">
                <a:solidFill>
                  <a:srgbClr val="000000"/>
                </a:solidFill>
                <a:latin typeface="Arial"/>
                <a:ea typeface="Arial"/>
                <a:cs typeface="Arial"/>
                <a:sym typeface="Arial"/>
              </a:rPr>
              <a:t>University of Illinois</a:t>
            </a:r>
          </a:p>
          <a:p>
            <a:pPr marL="0" marR="0" lvl="0" indent="0" algn="l" rtl="0">
              <a:lnSpc>
                <a:spcPct val="115000"/>
              </a:lnSpc>
              <a:spcBef>
                <a:spcPts val="0"/>
              </a:spcBef>
              <a:buSzPct val="25000"/>
              <a:buNone/>
            </a:pPr>
            <a:r>
              <a:rPr lang="en-US" sz="1000" i="0" u="none" strike="noStrike" cap="none" dirty="0">
                <a:solidFill>
                  <a:srgbClr val="000000"/>
                </a:solidFill>
                <a:latin typeface="Arial"/>
                <a:ea typeface="Arial"/>
                <a:cs typeface="Arial"/>
                <a:sym typeface="Arial"/>
              </a:rPr>
              <a:t>University of Illinois at </a:t>
            </a:r>
          </a:p>
          <a:p>
            <a:pPr marL="0" marR="0" lvl="0" indent="0" algn="l" rtl="0">
              <a:lnSpc>
                <a:spcPct val="115000"/>
              </a:lnSpc>
              <a:spcBef>
                <a:spcPts val="0"/>
              </a:spcBef>
              <a:buSzPct val="25000"/>
              <a:buNone/>
            </a:pPr>
            <a:r>
              <a:rPr lang="en-US" sz="1000" dirty="0"/>
              <a:t>    </a:t>
            </a:r>
            <a:r>
              <a:rPr lang="en-US" sz="1000" i="0" u="none" strike="noStrike" cap="none" dirty="0">
                <a:solidFill>
                  <a:srgbClr val="000000"/>
                </a:solidFill>
                <a:latin typeface="Arial"/>
                <a:ea typeface="Arial"/>
                <a:cs typeface="Arial"/>
                <a:sym typeface="Arial"/>
              </a:rPr>
              <a:t>Chicago</a:t>
            </a:r>
          </a:p>
          <a:p>
            <a:pPr marL="0" marR="0" lvl="0" indent="0" algn="l" rtl="0">
              <a:lnSpc>
                <a:spcPct val="115000"/>
              </a:lnSpc>
              <a:spcBef>
                <a:spcPts val="0"/>
              </a:spcBef>
              <a:buSzPct val="25000"/>
              <a:buNone/>
            </a:pPr>
            <a:r>
              <a:rPr lang="en-US" sz="1000" i="0" u="none" strike="noStrike" cap="none" dirty="0">
                <a:solidFill>
                  <a:srgbClr val="000000"/>
                </a:solidFill>
                <a:latin typeface="Arial"/>
                <a:ea typeface="Arial"/>
                <a:cs typeface="Arial"/>
                <a:sym typeface="Arial"/>
              </a:rPr>
              <a:t>The University of Iowa</a:t>
            </a:r>
          </a:p>
          <a:p>
            <a:pPr marL="0" marR="0" lvl="0" indent="0" algn="l" rtl="0">
              <a:lnSpc>
                <a:spcPct val="115000"/>
              </a:lnSpc>
              <a:spcBef>
                <a:spcPts val="0"/>
              </a:spcBef>
              <a:buSzPct val="25000"/>
              <a:buNone/>
            </a:pPr>
            <a:r>
              <a:rPr lang="en-US" sz="1000" i="0" u="none" strike="noStrike" cap="none" dirty="0">
                <a:solidFill>
                  <a:srgbClr val="000000"/>
                </a:solidFill>
                <a:latin typeface="Arial"/>
                <a:ea typeface="Arial"/>
                <a:cs typeface="Arial"/>
                <a:sym typeface="Arial"/>
              </a:rPr>
              <a:t>University of Kansas</a:t>
            </a:r>
          </a:p>
          <a:p>
            <a:pPr marL="0" marR="0" lvl="0" indent="0" algn="l" rtl="0">
              <a:lnSpc>
                <a:spcPct val="115000"/>
              </a:lnSpc>
              <a:spcBef>
                <a:spcPts val="0"/>
              </a:spcBef>
              <a:buSzPct val="25000"/>
              <a:buNone/>
            </a:pPr>
            <a:r>
              <a:rPr lang="en-US" sz="1000" i="0" u="none" strike="noStrike" cap="none" dirty="0">
                <a:solidFill>
                  <a:srgbClr val="000000"/>
                </a:solidFill>
                <a:latin typeface="Arial"/>
                <a:ea typeface="Arial"/>
                <a:cs typeface="Arial"/>
                <a:sym typeface="Arial"/>
              </a:rPr>
              <a:t>University of Maine</a:t>
            </a:r>
          </a:p>
          <a:p>
            <a:pPr marL="0" marR="0" lvl="0" indent="0" algn="l" rtl="0">
              <a:lnSpc>
                <a:spcPct val="115000"/>
              </a:lnSpc>
              <a:spcBef>
                <a:spcPts val="0"/>
              </a:spcBef>
              <a:buSzPct val="25000"/>
              <a:buNone/>
            </a:pPr>
            <a:r>
              <a:rPr lang="en-US" sz="1000" i="0" u="none" strike="noStrike" cap="none" dirty="0">
                <a:solidFill>
                  <a:srgbClr val="000000"/>
                </a:solidFill>
                <a:latin typeface="Arial"/>
                <a:ea typeface="Arial"/>
                <a:cs typeface="Arial"/>
                <a:sym typeface="Arial"/>
              </a:rPr>
              <a:t>University of Maryland</a:t>
            </a:r>
          </a:p>
          <a:p>
            <a:pPr marL="0" marR="0" lvl="0" indent="0" algn="l" rtl="0">
              <a:lnSpc>
                <a:spcPct val="115000"/>
              </a:lnSpc>
              <a:spcBef>
                <a:spcPts val="0"/>
              </a:spcBef>
              <a:buSzPct val="25000"/>
              <a:buNone/>
            </a:pPr>
            <a:r>
              <a:rPr lang="en-US" sz="1000" i="0" u="none" strike="noStrike" cap="none" dirty="0">
                <a:solidFill>
                  <a:srgbClr val="000000"/>
                </a:solidFill>
                <a:latin typeface="Arial"/>
                <a:ea typeface="Arial"/>
                <a:cs typeface="Arial"/>
                <a:sym typeface="Arial"/>
              </a:rPr>
              <a:t>University of Massa-</a:t>
            </a:r>
          </a:p>
          <a:p>
            <a:pPr marL="0" marR="0" lvl="0" indent="0" algn="l" rtl="0">
              <a:lnSpc>
                <a:spcPct val="115000"/>
              </a:lnSpc>
              <a:spcBef>
                <a:spcPts val="0"/>
              </a:spcBef>
              <a:buSzPct val="25000"/>
              <a:buNone/>
            </a:pPr>
            <a:r>
              <a:rPr lang="en-US" sz="1000" dirty="0"/>
              <a:t>    </a:t>
            </a:r>
            <a:r>
              <a:rPr lang="en-US" sz="1000" i="0" u="none" strike="noStrike" cap="none" dirty="0" err="1">
                <a:solidFill>
                  <a:srgbClr val="000000"/>
                </a:solidFill>
                <a:latin typeface="Arial"/>
                <a:ea typeface="Arial"/>
                <a:cs typeface="Arial"/>
                <a:sym typeface="Arial"/>
              </a:rPr>
              <a:t>chusetts</a:t>
            </a:r>
            <a:r>
              <a:rPr lang="en-US" sz="1000" i="0" u="none" strike="noStrike" cap="none" dirty="0">
                <a:solidFill>
                  <a:srgbClr val="000000"/>
                </a:solidFill>
                <a:latin typeface="Arial"/>
                <a:ea typeface="Arial"/>
                <a:cs typeface="Arial"/>
                <a:sym typeface="Arial"/>
              </a:rPr>
              <a:t>,</a:t>
            </a:r>
            <a:r>
              <a:rPr lang="en-US" sz="1000" dirty="0"/>
              <a:t> </a:t>
            </a:r>
            <a:r>
              <a:rPr lang="en-US" sz="1000" i="0" u="none" strike="noStrike" cap="none" dirty="0">
                <a:solidFill>
                  <a:srgbClr val="000000"/>
                </a:solidFill>
                <a:latin typeface="Arial"/>
                <a:ea typeface="Arial"/>
                <a:cs typeface="Arial"/>
                <a:sym typeface="Arial"/>
              </a:rPr>
              <a:t>Amherst</a:t>
            </a:r>
          </a:p>
          <a:p>
            <a:pPr marL="0" marR="0" lvl="0" indent="0" algn="l" rtl="0">
              <a:lnSpc>
                <a:spcPct val="115000"/>
              </a:lnSpc>
              <a:spcBef>
                <a:spcPts val="0"/>
              </a:spcBef>
              <a:buSzPct val="25000"/>
              <a:buNone/>
            </a:pPr>
            <a:r>
              <a:rPr lang="en-US" sz="1000" i="0" u="none" strike="noStrike" cap="none" dirty="0">
                <a:solidFill>
                  <a:srgbClr val="000000"/>
                </a:solidFill>
                <a:latin typeface="Arial"/>
                <a:ea typeface="Arial"/>
                <a:cs typeface="Arial"/>
                <a:sym typeface="Arial"/>
              </a:rPr>
              <a:t>University of Miami</a:t>
            </a:r>
          </a:p>
          <a:p>
            <a:pPr marL="0" marR="0" lvl="0" indent="0" algn="l" rtl="0">
              <a:lnSpc>
                <a:spcPct val="115000"/>
              </a:lnSpc>
              <a:spcBef>
                <a:spcPts val="0"/>
              </a:spcBef>
              <a:buSzPct val="25000"/>
              <a:buNone/>
            </a:pPr>
            <a:r>
              <a:rPr lang="en-US" sz="1000" i="0" u="none" strike="noStrike" cap="none" dirty="0">
                <a:solidFill>
                  <a:srgbClr val="000000"/>
                </a:solidFill>
                <a:latin typeface="Arial"/>
                <a:ea typeface="Arial"/>
                <a:cs typeface="Arial"/>
                <a:sym typeface="Arial"/>
              </a:rPr>
              <a:t>University of Michigan</a:t>
            </a:r>
          </a:p>
          <a:p>
            <a:pPr marL="0" marR="0" lvl="0" indent="0" algn="l" rtl="0">
              <a:lnSpc>
                <a:spcPct val="115000"/>
              </a:lnSpc>
              <a:spcBef>
                <a:spcPts val="0"/>
              </a:spcBef>
              <a:buSzPct val="25000"/>
              <a:buNone/>
            </a:pPr>
            <a:r>
              <a:rPr lang="en-US" sz="1000" i="0" u="none" strike="noStrike" cap="none" dirty="0">
                <a:solidFill>
                  <a:srgbClr val="000000"/>
                </a:solidFill>
                <a:latin typeface="Arial"/>
                <a:ea typeface="Arial"/>
                <a:cs typeface="Arial"/>
                <a:sym typeface="Arial"/>
              </a:rPr>
              <a:t>University of Minnesota</a:t>
            </a:r>
          </a:p>
          <a:p>
            <a:pPr marL="0" marR="0" lvl="0" indent="0" algn="l" rtl="0">
              <a:lnSpc>
                <a:spcPct val="115000"/>
              </a:lnSpc>
              <a:spcBef>
                <a:spcPts val="0"/>
              </a:spcBef>
              <a:buSzPct val="25000"/>
              <a:buNone/>
            </a:pPr>
            <a:r>
              <a:rPr lang="en-US" sz="1000" i="0" u="none" strike="noStrike" cap="none" dirty="0">
                <a:solidFill>
                  <a:srgbClr val="000000"/>
                </a:solidFill>
                <a:latin typeface="Arial"/>
                <a:ea typeface="Arial"/>
                <a:cs typeface="Arial"/>
                <a:sym typeface="Arial"/>
              </a:rPr>
              <a:t>University of Missouri</a:t>
            </a:r>
          </a:p>
          <a:p>
            <a:pPr marL="0" marR="0" lvl="0" indent="0" algn="l" rtl="0">
              <a:lnSpc>
                <a:spcPct val="115000"/>
              </a:lnSpc>
              <a:spcBef>
                <a:spcPts val="0"/>
              </a:spcBef>
              <a:buNone/>
            </a:pPr>
            <a:endParaRPr sz="1000" dirty="0"/>
          </a:p>
          <a:p>
            <a:pPr marL="0" marR="0" lvl="0" indent="0" algn="l" rtl="0">
              <a:lnSpc>
                <a:spcPct val="115000"/>
              </a:lnSpc>
              <a:spcBef>
                <a:spcPts val="0"/>
              </a:spcBef>
              <a:buNone/>
            </a:pPr>
            <a:r>
              <a:rPr lang="en-US" sz="1000" i="0" u="none" strike="noStrike" cap="none" dirty="0" smtClean="0">
                <a:solidFill>
                  <a:schemeClr val="dk1"/>
                </a:solidFill>
                <a:latin typeface="Arial"/>
                <a:ea typeface="Arial"/>
                <a:cs typeface="Arial"/>
                <a:sym typeface="Arial"/>
              </a:rPr>
              <a:t> </a:t>
            </a:r>
            <a:endParaRPr sz="1000" i="0" u="none" strike="noStrike" cap="none" dirty="0">
              <a:solidFill>
                <a:schemeClr val="dk1"/>
              </a:solidFill>
              <a:latin typeface="Arial"/>
              <a:ea typeface="Arial"/>
              <a:cs typeface="Arial"/>
              <a:sym typeface="Arial"/>
            </a:endParaRPr>
          </a:p>
        </p:txBody>
      </p:sp>
      <p:sp>
        <p:nvSpPr>
          <p:cNvPr id="466" name="Shape 466"/>
          <p:cNvSpPr txBox="1"/>
          <p:nvPr/>
        </p:nvSpPr>
        <p:spPr>
          <a:xfrm>
            <a:off x="6791875" y="739750"/>
            <a:ext cx="2119500" cy="5694900"/>
          </a:xfrm>
          <a:prstGeom prst="rect">
            <a:avLst/>
          </a:prstGeom>
          <a:noFill/>
          <a:ln>
            <a:noFill/>
          </a:ln>
        </p:spPr>
        <p:txBody>
          <a:bodyPr lIns="91425" tIns="45700" rIns="91425" bIns="45700" anchor="t" anchorCtr="0">
            <a:noAutofit/>
          </a:bodyPr>
          <a:lstStyle/>
          <a:p>
            <a:pPr lvl="0" rtl="0">
              <a:lnSpc>
                <a:spcPct val="115000"/>
              </a:lnSpc>
              <a:spcBef>
                <a:spcPts val="0"/>
              </a:spcBef>
              <a:buClr>
                <a:schemeClr val="dk1"/>
              </a:buClr>
              <a:buSzPct val="25000"/>
              <a:buFont typeface="Arial"/>
              <a:buNone/>
            </a:pPr>
            <a:r>
              <a:rPr lang="en-US" sz="1000" dirty="0">
                <a:solidFill>
                  <a:schemeClr val="dk1"/>
                </a:solidFill>
              </a:rPr>
              <a:t>University of Nebraska-Lincoln</a:t>
            </a:r>
          </a:p>
          <a:p>
            <a:pPr lvl="0" rtl="0">
              <a:lnSpc>
                <a:spcPct val="115000"/>
              </a:lnSpc>
              <a:spcBef>
                <a:spcPts val="0"/>
              </a:spcBef>
              <a:buClr>
                <a:schemeClr val="dk1"/>
              </a:buClr>
              <a:buSzPct val="25000"/>
              <a:buFont typeface="Arial"/>
              <a:buNone/>
            </a:pPr>
            <a:r>
              <a:rPr lang="en-US" sz="1000" dirty="0">
                <a:solidFill>
                  <a:schemeClr val="dk1"/>
                </a:solidFill>
              </a:rPr>
              <a:t>University of Nevada-Las Vegas</a:t>
            </a:r>
          </a:p>
          <a:p>
            <a:pPr lvl="0" rtl="0">
              <a:lnSpc>
                <a:spcPct val="115000"/>
              </a:lnSpc>
              <a:spcBef>
                <a:spcPts val="0"/>
              </a:spcBef>
              <a:buSzPct val="25000"/>
              <a:buNone/>
            </a:pPr>
            <a:r>
              <a:rPr lang="en-US" sz="1000" dirty="0">
                <a:solidFill>
                  <a:schemeClr val="dk1"/>
                </a:solidFill>
              </a:rPr>
              <a:t>University of New Mexico</a:t>
            </a:r>
          </a:p>
          <a:p>
            <a:pPr lvl="0" rtl="0">
              <a:lnSpc>
                <a:spcPct val="115000"/>
              </a:lnSpc>
              <a:spcBef>
                <a:spcPts val="0"/>
              </a:spcBef>
              <a:buSzPct val="25000"/>
              <a:buNone/>
            </a:pPr>
            <a:r>
              <a:rPr lang="en-US" sz="1000" dirty="0">
                <a:solidFill>
                  <a:schemeClr val="dk1"/>
                </a:solidFill>
              </a:rPr>
              <a:t>The University of North</a:t>
            </a:r>
            <a:br>
              <a:rPr lang="en-US" sz="1000" dirty="0">
                <a:solidFill>
                  <a:schemeClr val="dk1"/>
                </a:solidFill>
              </a:rPr>
            </a:br>
            <a:r>
              <a:rPr lang="en-US" sz="1000" dirty="0">
                <a:solidFill>
                  <a:schemeClr val="dk1"/>
                </a:solidFill>
              </a:rPr>
              <a:t>Carolina at Chapel Hill</a:t>
            </a:r>
          </a:p>
          <a:p>
            <a:pPr lvl="0" rtl="0">
              <a:lnSpc>
                <a:spcPct val="115000"/>
              </a:lnSpc>
              <a:spcBef>
                <a:spcPts val="0"/>
              </a:spcBef>
              <a:buClr>
                <a:schemeClr val="dk1"/>
              </a:buClr>
              <a:buSzPct val="25000"/>
              <a:buFont typeface="Arial"/>
              <a:buNone/>
            </a:pPr>
            <a:r>
              <a:rPr lang="en-US" sz="1000" dirty="0">
                <a:solidFill>
                  <a:schemeClr val="dk1"/>
                </a:solidFill>
              </a:rPr>
              <a:t>University of Notre Dame</a:t>
            </a:r>
          </a:p>
          <a:p>
            <a:pPr lvl="0" rtl="0">
              <a:lnSpc>
                <a:spcPct val="115000"/>
              </a:lnSpc>
              <a:spcBef>
                <a:spcPts val="0"/>
              </a:spcBef>
              <a:buClr>
                <a:schemeClr val="dk1"/>
              </a:buClr>
              <a:buSzPct val="25000"/>
              <a:buFont typeface="Arial"/>
              <a:buNone/>
            </a:pPr>
            <a:r>
              <a:rPr lang="en-US" sz="1000" dirty="0">
                <a:solidFill>
                  <a:schemeClr val="dk1"/>
                </a:solidFill>
              </a:rPr>
              <a:t>University of Oklahoma</a:t>
            </a:r>
          </a:p>
          <a:p>
            <a:pPr lvl="0" rtl="0">
              <a:lnSpc>
                <a:spcPct val="115000"/>
              </a:lnSpc>
              <a:spcBef>
                <a:spcPts val="0"/>
              </a:spcBef>
              <a:buClr>
                <a:schemeClr val="dk1"/>
              </a:buClr>
              <a:buSzPct val="25000"/>
              <a:buFont typeface="Arial"/>
              <a:buNone/>
            </a:pPr>
            <a:r>
              <a:rPr lang="en-US" sz="1000" dirty="0">
                <a:solidFill>
                  <a:schemeClr val="dk1"/>
                </a:solidFill>
              </a:rPr>
              <a:t>University of Pennsylvania</a:t>
            </a:r>
          </a:p>
          <a:p>
            <a:pPr lvl="0" rtl="0">
              <a:lnSpc>
                <a:spcPct val="115000"/>
              </a:lnSpc>
              <a:spcBef>
                <a:spcPts val="0"/>
              </a:spcBef>
              <a:buClr>
                <a:schemeClr val="dk1"/>
              </a:buClr>
              <a:buSzPct val="25000"/>
              <a:buFont typeface="Arial"/>
              <a:buNone/>
            </a:pPr>
            <a:r>
              <a:rPr lang="en-US" sz="1000" dirty="0">
                <a:solidFill>
                  <a:schemeClr val="dk1"/>
                </a:solidFill>
              </a:rPr>
              <a:t>University of Pittsburgh</a:t>
            </a:r>
          </a:p>
          <a:p>
            <a:pPr lvl="0" rtl="0">
              <a:lnSpc>
                <a:spcPct val="115000"/>
              </a:lnSpc>
              <a:spcBef>
                <a:spcPts val="0"/>
              </a:spcBef>
              <a:buClr>
                <a:schemeClr val="dk1"/>
              </a:buClr>
              <a:buSzPct val="25000"/>
              <a:buFont typeface="Arial"/>
              <a:buNone/>
            </a:pPr>
            <a:r>
              <a:rPr lang="en-US" sz="1000" dirty="0">
                <a:solidFill>
                  <a:schemeClr val="dk1"/>
                </a:solidFill>
              </a:rPr>
              <a:t>University of Queensland</a:t>
            </a:r>
          </a:p>
          <a:p>
            <a:pPr lvl="0" rtl="0">
              <a:lnSpc>
                <a:spcPct val="115000"/>
              </a:lnSpc>
              <a:spcBef>
                <a:spcPts val="0"/>
              </a:spcBef>
              <a:buClr>
                <a:schemeClr val="dk1"/>
              </a:buClr>
              <a:buSzPct val="25000"/>
              <a:buFont typeface="Arial"/>
              <a:buNone/>
            </a:pPr>
            <a:r>
              <a:rPr lang="en-US" sz="1000" dirty="0">
                <a:solidFill>
                  <a:schemeClr val="dk1"/>
                </a:solidFill>
              </a:rPr>
              <a:t>University of Rochester</a:t>
            </a:r>
          </a:p>
          <a:p>
            <a:pPr lvl="0" rtl="0">
              <a:lnSpc>
                <a:spcPct val="115000"/>
              </a:lnSpc>
              <a:spcBef>
                <a:spcPts val="0"/>
              </a:spcBef>
              <a:buClr>
                <a:schemeClr val="dk1"/>
              </a:buClr>
              <a:buSzPct val="25000"/>
              <a:buFont typeface="Arial"/>
              <a:buNone/>
            </a:pPr>
            <a:r>
              <a:rPr lang="en-US" sz="1000" dirty="0">
                <a:solidFill>
                  <a:schemeClr val="dk1"/>
                </a:solidFill>
              </a:rPr>
              <a:t>University of Tennessee, Knoxville</a:t>
            </a:r>
          </a:p>
          <a:p>
            <a:pPr lvl="0" rtl="0">
              <a:lnSpc>
                <a:spcPct val="115000"/>
              </a:lnSpc>
              <a:spcBef>
                <a:spcPts val="0"/>
              </a:spcBef>
              <a:buClr>
                <a:schemeClr val="dk1"/>
              </a:buClr>
              <a:buSzPct val="25000"/>
              <a:buFont typeface="Arial"/>
              <a:buNone/>
            </a:pPr>
            <a:r>
              <a:rPr lang="en-US" sz="1000" dirty="0">
                <a:solidFill>
                  <a:schemeClr val="dk1"/>
                </a:solidFill>
              </a:rPr>
              <a:t>University of Texas </a:t>
            </a:r>
          </a:p>
          <a:p>
            <a:pPr lvl="0" rtl="0">
              <a:lnSpc>
                <a:spcPct val="115000"/>
              </a:lnSpc>
              <a:spcBef>
                <a:spcPts val="0"/>
              </a:spcBef>
              <a:buClr>
                <a:schemeClr val="dk1"/>
              </a:buClr>
              <a:buSzPct val="25000"/>
              <a:buFont typeface="Arial"/>
              <a:buNone/>
            </a:pPr>
            <a:r>
              <a:rPr lang="en-US" sz="1000" dirty="0">
                <a:solidFill>
                  <a:schemeClr val="dk1"/>
                </a:solidFill>
              </a:rPr>
              <a:t>University of Utah</a:t>
            </a:r>
          </a:p>
          <a:p>
            <a:pPr lvl="0" rtl="0">
              <a:lnSpc>
                <a:spcPct val="115000"/>
              </a:lnSpc>
              <a:spcBef>
                <a:spcPts val="0"/>
              </a:spcBef>
              <a:buClr>
                <a:schemeClr val="dk1"/>
              </a:buClr>
              <a:buSzPct val="25000"/>
              <a:buFont typeface="Arial"/>
              <a:buNone/>
            </a:pPr>
            <a:r>
              <a:rPr lang="en-US" sz="1000" dirty="0">
                <a:solidFill>
                  <a:schemeClr val="dk1"/>
                </a:solidFill>
              </a:rPr>
              <a:t>University of Vermont</a:t>
            </a:r>
          </a:p>
          <a:p>
            <a:pPr lvl="0" rtl="0">
              <a:lnSpc>
                <a:spcPct val="115000"/>
              </a:lnSpc>
              <a:spcBef>
                <a:spcPts val="0"/>
              </a:spcBef>
              <a:buClr>
                <a:schemeClr val="dk1"/>
              </a:buClr>
              <a:buSzPct val="25000"/>
              <a:buFont typeface="Arial"/>
              <a:buNone/>
            </a:pPr>
            <a:r>
              <a:rPr lang="en-US" sz="1000" dirty="0">
                <a:solidFill>
                  <a:schemeClr val="dk1"/>
                </a:solidFill>
              </a:rPr>
              <a:t>University of Virginia</a:t>
            </a:r>
          </a:p>
          <a:p>
            <a:pPr lvl="0" rtl="0">
              <a:lnSpc>
                <a:spcPct val="115000"/>
              </a:lnSpc>
              <a:spcBef>
                <a:spcPts val="0"/>
              </a:spcBef>
              <a:buClr>
                <a:schemeClr val="dk1"/>
              </a:buClr>
              <a:buSzPct val="25000"/>
              <a:buFont typeface="Arial"/>
              <a:buNone/>
            </a:pPr>
            <a:r>
              <a:rPr lang="en-US" sz="1000" dirty="0">
                <a:solidFill>
                  <a:schemeClr val="dk1"/>
                </a:solidFill>
              </a:rPr>
              <a:t>University of Washington</a:t>
            </a:r>
          </a:p>
          <a:p>
            <a:pPr lvl="0" rtl="0">
              <a:lnSpc>
                <a:spcPct val="115000"/>
              </a:lnSpc>
              <a:spcBef>
                <a:spcPts val="0"/>
              </a:spcBef>
              <a:buClr>
                <a:schemeClr val="dk1"/>
              </a:buClr>
              <a:buSzPct val="25000"/>
              <a:buFont typeface="Arial"/>
              <a:buNone/>
            </a:pPr>
            <a:r>
              <a:rPr lang="en-US" sz="1000" dirty="0">
                <a:solidFill>
                  <a:schemeClr val="dk1"/>
                </a:solidFill>
              </a:rPr>
              <a:t>University of Wisconsin-</a:t>
            </a:r>
          </a:p>
          <a:p>
            <a:pPr lvl="0" rtl="0">
              <a:lnSpc>
                <a:spcPct val="115000"/>
              </a:lnSpc>
              <a:spcBef>
                <a:spcPts val="0"/>
              </a:spcBef>
              <a:buClr>
                <a:schemeClr val="dk1"/>
              </a:buClr>
              <a:buSzPct val="25000"/>
              <a:buFont typeface="Arial"/>
              <a:buNone/>
            </a:pPr>
            <a:r>
              <a:rPr lang="en-US" sz="1000" dirty="0">
                <a:solidFill>
                  <a:schemeClr val="dk1"/>
                </a:solidFill>
              </a:rPr>
              <a:t>    Madison</a:t>
            </a:r>
          </a:p>
          <a:p>
            <a:pPr lvl="0" rtl="0">
              <a:lnSpc>
                <a:spcPct val="115000"/>
              </a:lnSpc>
              <a:spcBef>
                <a:spcPts val="0"/>
              </a:spcBef>
              <a:buClr>
                <a:schemeClr val="dk1"/>
              </a:buClr>
              <a:buSzPct val="25000"/>
              <a:buFont typeface="Arial"/>
              <a:buNone/>
            </a:pPr>
            <a:r>
              <a:rPr lang="en-US" sz="1000" dirty="0">
                <a:solidFill>
                  <a:schemeClr val="dk1"/>
                </a:solidFill>
              </a:rPr>
              <a:t>University of Wyoming</a:t>
            </a:r>
          </a:p>
          <a:p>
            <a:pPr lvl="0" rtl="0">
              <a:lnSpc>
                <a:spcPct val="115000"/>
              </a:lnSpc>
              <a:spcBef>
                <a:spcPts val="0"/>
              </a:spcBef>
              <a:buClr>
                <a:schemeClr val="dk1"/>
              </a:buClr>
              <a:buSzPct val="25000"/>
              <a:buFont typeface="Arial"/>
              <a:buNone/>
            </a:pPr>
            <a:r>
              <a:rPr lang="en-US" sz="1000" dirty="0">
                <a:solidFill>
                  <a:schemeClr val="dk1"/>
                </a:solidFill>
              </a:rPr>
              <a:t>Utah State University</a:t>
            </a:r>
          </a:p>
          <a:p>
            <a:pPr lvl="0" rtl="0">
              <a:lnSpc>
                <a:spcPct val="115000"/>
              </a:lnSpc>
              <a:spcBef>
                <a:spcPts val="0"/>
              </a:spcBef>
              <a:buClr>
                <a:schemeClr val="dk1"/>
              </a:buClr>
              <a:buSzPct val="25000"/>
              <a:buFont typeface="Arial"/>
              <a:buNone/>
            </a:pPr>
            <a:r>
              <a:rPr lang="en-US" sz="1000" dirty="0">
                <a:solidFill>
                  <a:schemeClr val="dk1"/>
                </a:solidFill>
              </a:rPr>
              <a:t>Vanderbilt University</a:t>
            </a:r>
          </a:p>
          <a:p>
            <a:pPr lvl="0" rtl="0">
              <a:lnSpc>
                <a:spcPct val="115000"/>
              </a:lnSpc>
              <a:spcBef>
                <a:spcPts val="0"/>
              </a:spcBef>
              <a:buClr>
                <a:schemeClr val="dk1"/>
              </a:buClr>
              <a:buSzPct val="25000"/>
              <a:buFont typeface="Arial"/>
              <a:buNone/>
            </a:pPr>
            <a:r>
              <a:rPr lang="en-US" sz="1000" dirty="0">
                <a:solidFill>
                  <a:schemeClr val="dk1"/>
                </a:solidFill>
              </a:rPr>
              <a:t>Virginia Tech</a:t>
            </a:r>
          </a:p>
          <a:p>
            <a:pPr lvl="0" rtl="0">
              <a:lnSpc>
                <a:spcPct val="115000"/>
              </a:lnSpc>
              <a:spcBef>
                <a:spcPts val="0"/>
              </a:spcBef>
              <a:buClr>
                <a:schemeClr val="dk1"/>
              </a:buClr>
              <a:buSzPct val="25000"/>
              <a:buFont typeface="Arial"/>
              <a:buNone/>
            </a:pPr>
            <a:r>
              <a:rPr lang="en-US" sz="1000" dirty="0">
                <a:solidFill>
                  <a:schemeClr val="dk1"/>
                </a:solidFill>
              </a:rPr>
              <a:t>Wake Forest University</a:t>
            </a:r>
          </a:p>
          <a:p>
            <a:pPr lvl="0" rtl="0">
              <a:lnSpc>
                <a:spcPct val="115000"/>
              </a:lnSpc>
              <a:spcBef>
                <a:spcPts val="0"/>
              </a:spcBef>
              <a:buClr>
                <a:schemeClr val="dk1"/>
              </a:buClr>
              <a:buSzPct val="25000"/>
              <a:buFont typeface="Arial"/>
              <a:buNone/>
            </a:pPr>
            <a:r>
              <a:rPr lang="en-US" sz="1000" dirty="0">
                <a:solidFill>
                  <a:schemeClr val="dk1"/>
                </a:solidFill>
              </a:rPr>
              <a:t>Washington University</a:t>
            </a:r>
          </a:p>
          <a:p>
            <a:pPr lvl="0" rtl="0">
              <a:lnSpc>
                <a:spcPct val="115000"/>
              </a:lnSpc>
              <a:spcBef>
                <a:spcPts val="0"/>
              </a:spcBef>
              <a:buClr>
                <a:schemeClr val="dk1"/>
              </a:buClr>
              <a:buSzPct val="25000"/>
              <a:buFont typeface="Arial"/>
              <a:buNone/>
            </a:pPr>
            <a:r>
              <a:rPr lang="en-US" sz="1000" dirty="0">
                <a:solidFill>
                  <a:schemeClr val="dk1"/>
                </a:solidFill>
              </a:rPr>
              <a:t>Washington State</a:t>
            </a:r>
          </a:p>
          <a:p>
            <a:pPr lvl="0" rtl="0">
              <a:lnSpc>
                <a:spcPct val="115000"/>
              </a:lnSpc>
              <a:spcBef>
                <a:spcPts val="0"/>
              </a:spcBef>
              <a:buClr>
                <a:schemeClr val="dk1"/>
              </a:buClr>
              <a:buSzPct val="25000"/>
              <a:buFont typeface="Arial"/>
              <a:buNone/>
            </a:pPr>
            <a:r>
              <a:rPr lang="en-US" sz="1000" dirty="0">
                <a:solidFill>
                  <a:schemeClr val="dk1"/>
                </a:solidFill>
              </a:rPr>
              <a:t>    University</a:t>
            </a:r>
          </a:p>
          <a:p>
            <a:pPr lvl="0" rtl="0">
              <a:lnSpc>
                <a:spcPct val="115000"/>
              </a:lnSpc>
              <a:spcBef>
                <a:spcPts val="0"/>
              </a:spcBef>
              <a:buSzPct val="25000"/>
              <a:buNone/>
            </a:pPr>
            <a:r>
              <a:rPr lang="en-US" sz="1000" dirty="0">
                <a:solidFill>
                  <a:schemeClr val="dk1"/>
                </a:solidFill>
              </a:rPr>
              <a:t>Wesleyan University</a:t>
            </a:r>
          </a:p>
          <a:p>
            <a:pPr lvl="0" rtl="0">
              <a:lnSpc>
                <a:spcPct val="115000"/>
              </a:lnSpc>
              <a:spcBef>
                <a:spcPts val="0"/>
              </a:spcBef>
              <a:buSzPct val="25000"/>
              <a:buNone/>
            </a:pPr>
            <a:r>
              <a:rPr lang="en-US" sz="1000" dirty="0">
                <a:solidFill>
                  <a:schemeClr val="dk1"/>
                </a:solidFill>
              </a:rPr>
              <a:t>West Virginia University</a:t>
            </a:r>
          </a:p>
          <a:p>
            <a:pPr lvl="0" rtl="0">
              <a:lnSpc>
                <a:spcPct val="115000"/>
              </a:lnSpc>
              <a:spcBef>
                <a:spcPts val="0"/>
              </a:spcBef>
              <a:buSzPct val="25000"/>
              <a:buNone/>
            </a:pPr>
            <a:r>
              <a:rPr lang="en-US" sz="1000" dirty="0">
                <a:solidFill>
                  <a:schemeClr val="dk1"/>
                </a:solidFill>
              </a:rPr>
              <a:t>Williams College</a:t>
            </a:r>
          </a:p>
          <a:p>
            <a:pPr lvl="0" rtl="0">
              <a:lnSpc>
                <a:spcPct val="115000"/>
              </a:lnSpc>
              <a:spcBef>
                <a:spcPts val="0"/>
              </a:spcBef>
              <a:buClr>
                <a:schemeClr val="dk1"/>
              </a:buClr>
              <a:buSzPct val="25000"/>
              <a:buFont typeface="Arial"/>
              <a:buNone/>
            </a:pPr>
            <a:r>
              <a:rPr lang="en-US" sz="1000" dirty="0">
                <a:solidFill>
                  <a:schemeClr val="dk1"/>
                </a:solidFill>
              </a:rPr>
              <a:t>Yale University Library</a:t>
            </a:r>
          </a:p>
          <a:p>
            <a:pPr marL="0" marR="0" lvl="0" indent="0" algn="l" rtl="0">
              <a:lnSpc>
                <a:spcPct val="115000"/>
              </a:lnSpc>
              <a:spcBef>
                <a:spcPts val="0"/>
              </a:spcBef>
              <a:buNone/>
            </a:pPr>
            <a:endParaRPr sz="1000" dirty="0"/>
          </a:p>
        </p:txBody>
      </p:sp>
    </p:spTree>
    <p:extLst>
      <p:ext uri="{BB962C8B-B14F-4D97-AF65-F5344CB8AC3E}">
        <p14:creationId xmlns:p14="http://schemas.microsoft.com/office/powerpoint/2010/main" val="590184851"/>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86E138-09BC-9543-9627-FED5F9E9ED81}" type="slidenum">
              <a:rPr lang="en-US" smtClean="0">
                <a:solidFill>
                  <a:prstClr val="black">
                    <a:tint val="75000"/>
                  </a:prstClr>
                </a:solidFill>
              </a:rPr>
              <a:pPr/>
              <a:t>90</a:t>
            </a:fld>
            <a:endParaRPr lang="en-US">
              <a:solidFill>
                <a:prstClr val="black">
                  <a:tint val="75000"/>
                </a:prstClr>
              </a:solidFill>
            </a:endParaRPr>
          </a:p>
        </p:txBody>
      </p:sp>
      <p:grpSp>
        <p:nvGrpSpPr>
          <p:cNvPr id="4" name="Group 4"/>
          <p:cNvGrpSpPr>
            <a:grpSpLocks noChangeAspect="1"/>
          </p:cNvGrpSpPr>
          <p:nvPr/>
        </p:nvGrpSpPr>
        <p:grpSpPr bwMode="auto">
          <a:xfrm>
            <a:off x="203200" y="71120"/>
            <a:ext cx="8737600" cy="6680502"/>
            <a:chOff x="-8060" y="-2949"/>
            <a:chExt cx="20464" cy="16410"/>
          </a:xfrm>
        </p:grpSpPr>
        <p:sp>
          <p:nvSpPr>
            <p:cNvPr id="5" name="AutoShape 3"/>
            <p:cNvSpPr>
              <a:spLocks noChangeAspect="1" noChangeArrowheads="1" noTextEdit="1"/>
            </p:cNvSpPr>
            <p:nvPr/>
          </p:nvSpPr>
          <p:spPr bwMode="auto">
            <a:xfrm>
              <a:off x="-8060" y="-2949"/>
              <a:ext cx="20464" cy="1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0" y="-2949"/>
              <a:ext cx="20472" cy="16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4764629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Maps</a:t>
            </a:r>
            <a:endParaRPr lang="en-US" dirty="0"/>
          </a:p>
        </p:txBody>
      </p:sp>
      <p:pic>
        <p:nvPicPr>
          <p:cNvPr id="4" name="Content Placeholder 3" descr="Screen Shot 2014-10-20 at 1.47.35 PM.pn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519" b="7513"/>
          <a:stretch/>
        </p:blipFill>
        <p:spPr>
          <a:xfrm>
            <a:off x="1998870" y="2296632"/>
            <a:ext cx="6449391" cy="4199417"/>
          </a:xfrm>
        </p:spPr>
      </p:pic>
      <p:sp>
        <p:nvSpPr>
          <p:cNvPr id="3" name="Text Placeholder 2"/>
          <p:cNvSpPr>
            <a:spLocks noGrp="1"/>
          </p:cNvSpPr>
          <p:nvPr>
            <p:ph type="body" idx="4294967295"/>
          </p:nvPr>
        </p:nvSpPr>
        <p:spPr/>
        <p:txBody>
          <a:bodyPr/>
          <a:lstStyle/>
          <a:p>
            <a:r>
              <a:rPr lang="en-US" dirty="0" smtClean="0"/>
              <a:t>Leveraging metadata </a:t>
            </a:r>
            <a:r>
              <a:rPr lang="en-US" dirty="0" err="1" smtClean="0"/>
              <a:t>viz</a:t>
            </a:r>
            <a:r>
              <a:rPr lang="en-US" dirty="0" smtClean="0"/>
              <a:t> tools</a:t>
            </a:r>
            <a:endParaRPr lang="en-US" dirty="0"/>
          </a:p>
        </p:txBody>
      </p:sp>
    </p:spTree>
    <p:extLst>
      <p:ext uri="{BB962C8B-B14F-4D97-AF65-F5344CB8AC3E}">
        <p14:creationId xmlns:p14="http://schemas.microsoft.com/office/powerpoint/2010/main" val="217710176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4-10-20 at 1.49.38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456623"/>
            <a:ext cx="7770945" cy="4380729"/>
          </a:xfrm>
          <a:prstGeom prst="rect">
            <a:avLst/>
          </a:prstGeom>
        </p:spPr>
      </p:pic>
      <p:sp>
        <p:nvSpPr>
          <p:cNvPr id="2" name="Title 1"/>
          <p:cNvSpPr>
            <a:spLocks noGrp="1"/>
          </p:cNvSpPr>
          <p:nvPr>
            <p:ph type="title"/>
          </p:nvPr>
        </p:nvSpPr>
        <p:spPr/>
        <p:txBody>
          <a:bodyPr/>
          <a:lstStyle/>
          <a:p>
            <a:r>
              <a:rPr lang="en-US" dirty="0" smtClean="0"/>
              <a:t>Using </a:t>
            </a:r>
            <a:r>
              <a:rPr lang="en-US" dirty="0" err="1" smtClean="0"/>
              <a:t>Heatmaps</a:t>
            </a:r>
            <a:endParaRPr lang="en-US" dirty="0"/>
          </a:p>
        </p:txBody>
      </p:sp>
      <p:sp>
        <p:nvSpPr>
          <p:cNvPr id="5" name="Content Placeholder 4"/>
          <p:cNvSpPr>
            <a:spLocks noGrp="1"/>
          </p:cNvSpPr>
          <p:nvPr>
            <p:ph idx="1"/>
          </p:nvPr>
        </p:nvSpPr>
        <p:spPr>
          <a:xfrm>
            <a:off x="250635" y="1516641"/>
            <a:ext cx="8252843" cy="2176607"/>
          </a:xfrm>
        </p:spPr>
        <p:txBody>
          <a:bodyPr>
            <a:normAutofit/>
          </a:bodyPr>
          <a:lstStyle/>
          <a:p>
            <a:r>
              <a:rPr lang="en-US" sz="2800" dirty="0" smtClean="0"/>
              <a:t>Metadata serves as attributes for </a:t>
            </a:r>
            <a:r>
              <a:rPr lang="en-US" sz="2800" dirty="0" err="1" smtClean="0"/>
              <a:t>heatmaps</a:t>
            </a:r>
            <a:endParaRPr lang="en-US" sz="2800" dirty="0" smtClean="0"/>
          </a:p>
          <a:p>
            <a:r>
              <a:rPr lang="en-US" sz="2800" dirty="0" smtClean="0"/>
              <a:t>2013 top boy name,“</a:t>
            </a:r>
            <a:r>
              <a:rPr lang="en-US" sz="2800" dirty="0" err="1" smtClean="0"/>
              <a:t>noah</a:t>
            </a:r>
            <a:r>
              <a:rPr lang="en-US" sz="2800" dirty="0" smtClean="0"/>
              <a:t>”, displayed over time by US State</a:t>
            </a:r>
          </a:p>
        </p:txBody>
      </p:sp>
    </p:spTree>
    <p:extLst>
      <p:ext uri="{BB962C8B-B14F-4D97-AF65-F5344CB8AC3E}">
        <p14:creationId xmlns:p14="http://schemas.microsoft.com/office/powerpoint/2010/main" val="55300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Canadian Collaborations</a:t>
            </a:r>
            <a:endParaRPr lang="en-US" dirty="0"/>
          </a:p>
        </p:txBody>
      </p:sp>
      <p:sp>
        <p:nvSpPr>
          <p:cNvPr id="3" name="Content Placeholder 2"/>
          <p:cNvSpPr>
            <a:spLocks noGrp="1"/>
          </p:cNvSpPr>
          <p:nvPr>
            <p:ph idx="1"/>
          </p:nvPr>
        </p:nvSpPr>
        <p:spPr/>
        <p:txBody>
          <a:bodyPr>
            <a:normAutofit/>
          </a:bodyPr>
          <a:lstStyle/>
          <a:p>
            <a:r>
              <a:rPr lang="en-US" i="1" dirty="0" smtClean="0"/>
              <a:t>Novel </a:t>
            </a:r>
            <a:r>
              <a:rPr lang="en-US" i="1" baseline="30000" dirty="0" smtClean="0"/>
              <a:t>TM  </a:t>
            </a:r>
          </a:p>
          <a:p>
            <a:r>
              <a:rPr lang="en-US" dirty="0" smtClean="0"/>
              <a:t>PI: Andrew Piper, McGill University</a:t>
            </a:r>
          </a:p>
          <a:p>
            <a:pPr lvl="1"/>
            <a:r>
              <a:rPr lang="en-US" dirty="0" smtClean="0">
                <a:hlinkClick r:id="rId2"/>
              </a:rPr>
              <a:t>http</a:t>
            </a:r>
            <a:r>
              <a:rPr lang="en-US" dirty="0">
                <a:hlinkClick r:id="rId2"/>
              </a:rPr>
              <a:t>://novel-tm.ca/</a:t>
            </a:r>
            <a:endParaRPr lang="en-US" dirty="0" smtClean="0"/>
          </a:p>
          <a:p>
            <a:endParaRPr lang="en-US" dirty="0"/>
          </a:p>
          <a:p>
            <a:r>
              <a:rPr lang="en-US" i="1" dirty="0"/>
              <a:t>The Single Interface </a:t>
            </a:r>
            <a:r>
              <a:rPr lang="en-US" i="1" dirty="0" smtClean="0"/>
              <a:t>for Music </a:t>
            </a:r>
            <a:r>
              <a:rPr lang="en-US" i="1" dirty="0"/>
              <a:t>Score Searching </a:t>
            </a:r>
            <a:r>
              <a:rPr lang="en-US" i="1" dirty="0" smtClean="0"/>
              <a:t>and </a:t>
            </a:r>
            <a:r>
              <a:rPr lang="en-US" i="1" dirty="0"/>
              <a:t>Analysis </a:t>
            </a:r>
            <a:r>
              <a:rPr lang="en-US" i="1" dirty="0" smtClean="0"/>
              <a:t>Project </a:t>
            </a:r>
            <a:r>
              <a:rPr lang="en-US" dirty="0" smtClean="0"/>
              <a:t>(SIMSSA)</a:t>
            </a:r>
            <a:endParaRPr lang="en-US" dirty="0"/>
          </a:p>
          <a:p>
            <a:r>
              <a:rPr lang="en-US" dirty="0" smtClean="0"/>
              <a:t>PI: Ichiro </a:t>
            </a:r>
            <a:r>
              <a:rPr lang="en-US" dirty="0" err="1" smtClean="0"/>
              <a:t>Fujinaga</a:t>
            </a:r>
            <a:r>
              <a:rPr lang="en-US" dirty="0" smtClean="0"/>
              <a:t>, McGill University</a:t>
            </a:r>
          </a:p>
          <a:p>
            <a:pPr lvl="1"/>
            <a:r>
              <a:rPr lang="en-US" dirty="0">
                <a:hlinkClick r:id="rId3"/>
              </a:rPr>
              <a:t>http://simssa.ca/</a:t>
            </a:r>
            <a:endParaRPr lang="en-US" dirty="0" smtClean="0"/>
          </a:p>
          <a:p>
            <a:pPr marL="0" indent="0">
              <a:buNone/>
            </a:pPr>
            <a:endParaRPr lang="en-US" baseline="30000" dirty="0"/>
          </a:p>
        </p:txBody>
      </p:sp>
    </p:spTree>
    <p:extLst>
      <p:ext uri="{BB962C8B-B14F-4D97-AF65-F5344CB8AC3E}">
        <p14:creationId xmlns:p14="http://schemas.microsoft.com/office/powerpoint/2010/main" val="231879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txBox="1">
            <a:spLocks/>
          </p:cNvSpPr>
          <p:nvPr/>
        </p:nvSpPr>
        <p:spPr>
          <a:xfrm>
            <a:off x="4165600" y="2043304"/>
            <a:ext cx="5303519" cy="1143000"/>
          </a:xfrm>
          <a:prstGeom prst="rect">
            <a:avLst/>
          </a:prstGeom>
        </p:spPr>
        <p:txBody>
          <a:bodyPr anchor="t"/>
          <a:lstStyle>
            <a:lvl1pPr algn="ctr" defTabSz="457180" rtl="0" eaLnBrk="1" latinLnBrk="0" hangingPunct="1">
              <a:spcBef>
                <a:spcPct val="0"/>
              </a:spcBef>
              <a:buNone/>
              <a:defRPr sz="4400" kern="1200">
                <a:solidFill>
                  <a:schemeClr val="tx1"/>
                </a:solidFill>
                <a:latin typeface="+mj-lt"/>
                <a:ea typeface="+mj-ea"/>
                <a:cs typeface="+mj-cs"/>
              </a:defRPr>
            </a:lvl1pPr>
          </a:lstStyle>
          <a:p>
            <a:r>
              <a:rPr lang="en-US" dirty="0" smtClean="0"/>
              <a:t>Sample </a:t>
            </a:r>
            <a:r>
              <a:rPr lang="en-US" dirty="0" err="1" smtClean="0"/>
              <a:t>Novel</a:t>
            </a:r>
            <a:r>
              <a:rPr lang="en-US" baseline="30000" dirty="0" err="1" smtClean="0"/>
              <a:t>TM</a:t>
            </a:r>
            <a:r>
              <a:rPr lang="en-US" dirty="0" smtClean="0"/>
              <a:t> </a:t>
            </a:r>
            <a:br>
              <a:rPr lang="en-US" dirty="0" smtClean="0"/>
            </a:br>
            <a:r>
              <a:rPr lang="en-US" dirty="0" smtClean="0"/>
              <a:t>Project</a:t>
            </a:r>
            <a:endParaRPr lang="en-US" dirty="0"/>
          </a:p>
        </p:txBody>
      </p:sp>
      <p:sp>
        <p:nvSpPr>
          <p:cNvPr id="2" name="Slide Number Placeholder 1"/>
          <p:cNvSpPr>
            <a:spLocks noGrp="1"/>
          </p:cNvSpPr>
          <p:nvPr>
            <p:ph type="sldNum" sz="quarter" idx="12"/>
          </p:nvPr>
        </p:nvSpPr>
        <p:spPr/>
        <p:txBody>
          <a:bodyPr/>
          <a:lstStyle/>
          <a:p>
            <a:fld id="{4886E138-09BC-9543-9627-FED5F9E9ED81}" type="slidenum">
              <a:rPr lang="en-US" smtClean="0">
                <a:solidFill>
                  <a:prstClr val="black">
                    <a:tint val="75000"/>
                  </a:prstClr>
                </a:solidFill>
              </a:rPr>
              <a:pPr/>
              <a:t>94</a:t>
            </a:fld>
            <a:endParaRPr lang="en-US">
              <a:solidFill>
                <a:prstClr val="black">
                  <a:tint val="75000"/>
                </a:prst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81" y="349929"/>
            <a:ext cx="4572638" cy="6401693"/>
          </a:xfrm>
          <a:prstGeom prst="rect">
            <a:avLst/>
          </a:prstGeom>
        </p:spPr>
      </p:pic>
    </p:spTree>
    <p:extLst>
      <p:ext uri="{BB962C8B-B14F-4D97-AF65-F5344CB8AC3E}">
        <p14:creationId xmlns:p14="http://schemas.microsoft.com/office/powerpoint/2010/main" val="303943136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Jumping to Demos</a:t>
            </a:r>
            <a:endParaRPr lang="en-US" dirty="0"/>
          </a:p>
        </p:txBody>
      </p:sp>
      <p:sp>
        <p:nvSpPr>
          <p:cNvPr id="3" name="Content Placeholder 2"/>
          <p:cNvSpPr>
            <a:spLocks noGrp="1"/>
          </p:cNvSpPr>
          <p:nvPr>
            <p:ph idx="1"/>
          </p:nvPr>
        </p:nvSpPr>
        <p:spPr/>
        <p:txBody>
          <a:bodyPr/>
          <a:lstStyle/>
          <a:p>
            <a:endParaRPr lang="en-US" sz="3600" dirty="0" smtClean="0"/>
          </a:p>
          <a:p>
            <a:endParaRPr lang="en-US" sz="3600" dirty="0"/>
          </a:p>
          <a:p>
            <a:pPr marL="0" indent="0" algn="ctr">
              <a:buNone/>
            </a:pPr>
            <a:r>
              <a:rPr lang="en-US" sz="4000" dirty="0" smtClean="0"/>
              <a:t>Bookworm</a:t>
            </a:r>
          </a:p>
          <a:p>
            <a:pPr marL="0" indent="0" algn="ctr">
              <a:buNone/>
            </a:pPr>
            <a:r>
              <a:rPr lang="en-US" sz="4000" dirty="0" smtClean="0"/>
              <a:t>Extracted Features</a:t>
            </a:r>
          </a:p>
        </p:txBody>
      </p:sp>
    </p:spTree>
    <p:extLst>
      <p:ext uri="{BB962C8B-B14F-4D97-AF65-F5344CB8AC3E}">
        <p14:creationId xmlns:p14="http://schemas.microsoft.com/office/powerpoint/2010/main" val="409586837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Wrap Up</a:t>
            </a:r>
            <a:endParaRPr lang="en-US" dirty="0"/>
          </a:p>
        </p:txBody>
      </p:sp>
    </p:spTree>
    <p:extLst>
      <p:ext uri="{BB962C8B-B14F-4D97-AF65-F5344CB8AC3E}">
        <p14:creationId xmlns:p14="http://schemas.microsoft.com/office/powerpoint/2010/main" val="279652854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HTRC Future Work</a:t>
            </a:r>
            <a:endParaRPr lang="en-US" dirty="0"/>
          </a:p>
        </p:txBody>
      </p:sp>
      <p:sp>
        <p:nvSpPr>
          <p:cNvPr id="3" name="Content Placeholder 2"/>
          <p:cNvSpPr>
            <a:spLocks noGrp="1"/>
          </p:cNvSpPr>
          <p:nvPr>
            <p:ph idx="1"/>
          </p:nvPr>
        </p:nvSpPr>
        <p:spPr>
          <a:xfrm>
            <a:off x="457200" y="1550392"/>
            <a:ext cx="8229600" cy="5257799"/>
          </a:xfrm>
        </p:spPr>
        <p:txBody>
          <a:bodyPr>
            <a:normAutofit/>
          </a:bodyPr>
          <a:lstStyle/>
          <a:p>
            <a:r>
              <a:rPr lang="en-US" dirty="0" smtClean="0"/>
              <a:t>Release of new Extracted Features dataset</a:t>
            </a:r>
          </a:p>
          <a:p>
            <a:r>
              <a:rPr lang="en-US" dirty="0" smtClean="0"/>
              <a:t>Release of next generation HTRC Bookworm</a:t>
            </a:r>
          </a:p>
          <a:p>
            <a:r>
              <a:rPr lang="en-US" dirty="0" smtClean="0"/>
              <a:t>Advanced Collaborative Support</a:t>
            </a:r>
          </a:p>
          <a:p>
            <a:pPr lvl="1"/>
            <a:r>
              <a:rPr lang="en-US" dirty="0" smtClean="0"/>
              <a:t>Special call for scholars using copyrighted materials in conjunction with Data Capsules</a:t>
            </a:r>
          </a:p>
          <a:p>
            <a:r>
              <a:rPr lang="en-US" dirty="0" smtClean="0"/>
              <a:t>Rebuild of </a:t>
            </a:r>
            <a:r>
              <a:rPr lang="en-US" dirty="0" err="1" smtClean="0"/>
              <a:t>Workset</a:t>
            </a:r>
            <a:r>
              <a:rPr lang="en-US" dirty="0" smtClean="0"/>
              <a:t> Builder</a:t>
            </a:r>
          </a:p>
          <a:p>
            <a:pPr lvl="1"/>
            <a:r>
              <a:rPr lang="en-US" dirty="0" smtClean="0"/>
              <a:t>Mix of SOLR and LOD</a:t>
            </a:r>
          </a:p>
          <a:p>
            <a:r>
              <a:rPr lang="en-US" dirty="0" smtClean="0"/>
              <a:t>Revisit portal design</a:t>
            </a:r>
          </a:p>
          <a:p>
            <a:r>
              <a:rPr lang="en-US" dirty="0" smtClean="0"/>
              <a:t>Translational research (Bookworm?)                                                            </a:t>
            </a:r>
          </a:p>
        </p:txBody>
      </p:sp>
    </p:spTree>
    <p:extLst>
      <p:ext uri="{BB962C8B-B14F-4D97-AF65-F5344CB8AC3E}">
        <p14:creationId xmlns:p14="http://schemas.microsoft.com/office/powerpoint/2010/main" val="11601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Goals for HTRC</a:t>
            </a:r>
            <a:endParaRPr lang="en-US" dirty="0"/>
          </a:p>
        </p:txBody>
      </p:sp>
      <p:sp>
        <p:nvSpPr>
          <p:cNvPr id="3" name="Content Placeholder 2"/>
          <p:cNvSpPr>
            <a:spLocks noGrp="1"/>
          </p:cNvSpPr>
          <p:nvPr>
            <p:ph idx="1"/>
          </p:nvPr>
        </p:nvSpPr>
        <p:spPr>
          <a:xfrm>
            <a:off x="457200" y="1600203"/>
            <a:ext cx="8229600" cy="5257797"/>
          </a:xfrm>
        </p:spPr>
        <p:txBody>
          <a:bodyPr>
            <a:normAutofit/>
          </a:bodyPr>
          <a:lstStyle/>
          <a:p>
            <a:r>
              <a:rPr lang="en-US" dirty="0" smtClean="0"/>
              <a:t>Keep up momentum on </a:t>
            </a:r>
            <a:r>
              <a:rPr lang="en-US" dirty="0" err="1" smtClean="0"/>
              <a:t>workset</a:t>
            </a:r>
            <a:r>
              <a:rPr lang="en-US" dirty="0" smtClean="0"/>
              <a:t> and builder research</a:t>
            </a:r>
          </a:p>
          <a:p>
            <a:r>
              <a:rPr lang="en-US" dirty="0" smtClean="0"/>
              <a:t>Engage in more collaborative projects</a:t>
            </a:r>
          </a:p>
          <a:p>
            <a:r>
              <a:rPr lang="en-US" dirty="0" smtClean="0"/>
              <a:t>Expand to have more truly international partnerships</a:t>
            </a:r>
          </a:p>
          <a:p>
            <a:pPr lvl="1"/>
            <a:r>
              <a:rPr lang="en-US" dirty="0" smtClean="0"/>
              <a:t>Need to explore and work with Asian materials </a:t>
            </a:r>
          </a:p>
          <a:p>
            <a:r>
              <a:rPr lang="en-US" dirty="0" smtClean="0"/>
              <a:t>Make sure to move beyond text</a:t>
            </a:r>
          </a:p>
          <a:p>
            <a:r>
              <a:rPr lang="en-US" dirty="0" smtClean="0"/>
              <a:t>Explore accessibility issues for visually impaired</a:t>
            </a:r>
          </a:p>
          <a:p>
            <a:pPr marL="0" indent="0">
              <a:buNone/>
            </a:pPr>
            <a:endParaRPr lang="en-US" dirty="0"/>
          </a:p>
          <a:p>
            <a:endParaRPr lang="en-US" dirty="0" smtClean="0"/>
          </a:p>
        </p:txBody>
      </p:sp>
    </p:spTree>
    <p:extLst>
      <p:ext uri="{BB962C8B-B14F-4D97-AF65-F5344CB8AC3E}">
        <p14:creationId xmlns:p14="http://schemas.microsoft.com/office/powerpoint/2010/main" val="169200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425833177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HathiTrus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6573</TotalTime>
  <Words>6549</Words>
  <Application>Microsoft Office PowerPoint</Application>
  <PresentationFormat>On-screen Show (4:3)</PresentationFormat>
  <Paragraphs>1099</Paragraphs>
  <Slides>99</Slides>
  <Notes>55</Notes>
  <HiddenSlides>10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99</vt:i4>
      </vt:variant>
    </vt:vector>
  </HeadingPairs>
  <TitlesOfParts>
    <vt:vector size="114" baseType="lpstr">
      <vt:lpstr>맑은 고딕</vt:lpstr>
      <vt:lpstr>ＭＳ 明朝</vt:lpstr>
      <vt:lpstr>ＭＳ Ｐゴシック</vt:lpstr>
      <vt:lpstr>Arial</vt:lpstr>
      <vt:lpstr>Avenir Light</vt:lpstr>
      <vt:lpstr>Calibri</vt:lpstr>
      <vt:lpstr>Cambria</vt:lpstr>
      <vt:lpstr>Droid Serif</vt:lpstr>
      <vt:lpstr>Lucida Grande</vt:lpstr>
      <vt:lpstr>Times New Roman</vt:lpstr>
      <vt:lpstr>1_Office Theme</vt:lpstr>
      <vt:lpstr>2_Office Theme</vt:lpstr>
      <vt:lpstr>3_Office Theme</vt:lpstr>
      <vt:lpstr>Office Theme</vt:lpstr>
      <vt:lpstr>HathiTrust theme</vt:lpstr>
      <vt:lpstr>Text Mining Concepts and Methods:  HTRC and Non-consumptive Research</vt:lpstr>
      <vt:lpstr>Presented by J. Stephen Downie  University of Illinois at Urbana-Champaign</vt:lpstr>
      <vt:lpstr>Extra-special thanks to  Jeremy York  and the rest of the HathiTrust and HathiTrust Research Center  teams for the use of their slides </vt:lpstr>
      <vt:lpstr>Agenda</vt:lpstr>
      <vt:lpstr>Some Useful URLs</vt:lpstr>
      <vt:lpstr>HathiTrust is...</vt:lpstr>
      <vt:lpstr>Growth in Membership</vt:lpstr>
      <vt:lpstr>Mission</vt:lpstr>
      <vt:lpstr>HathiTrust Membership 2016 </vt:lpstr>
      <vt:lpstr>HathiTrust Membership 2016 </vt:lpstr>
      <vt:lpstr>Locations of Users, Last 12 months</vt:lpstr>
      <vt:lpstr>PowerPoint Presentation</vt:lpstr>
      <vt:lpstr>HathiTrust “Wow” Numbers</vt:lpstr>
      <vt:lpstr>PowerPoint Presentation</vt:lpstr>
      <vt:lpstr>PowerPoint Presentation</vt:lpstr>
      <vt:lpstr>Contributing Institutions: Top 10</vt:lpstr>
      <vt:lpstr>Data Overview</vt:lpstr>
      <vt:lpstr>PowerPoint Presentation</vt:lpstr>
      <vt:lpstr>PowerPoint Presentation</vt:lpstr>
      <vt:lpstr>Call Number Distribution</vt:lpstr>
      <vt:lpstr>PowerPoint Presentation</vt:lpstr>
      <vt:lpstr>Four Key Data Objects</vt:lpstr>
      <vt:lpstr>PowerPoint Presentation</vt:lpstr>
      <vt:lpstr>PowerPoint Presentation</vt:lpstr>
      <vt:lpstr>PowerPoint Presentation</vt:lpstr>
      <vt:lpstr>PowerPoint Presentation</vt:lpstr>
      <vt:lpstr>PowerPoint Presentation</vt:lpstr>
      <vt:lpstr>Datasets</vt:lpstr>
      <vt:lpstr>Introducing the  HathiTrust Research Center</vt:lpstr>
      <vt:lpstr> Mission of the HT Research Center</vt:lpstr>
      <vt:lpstr>HTRC Governance</vt:lpstr>
      <vt:lpstr>PowerPoint Presentation</vt:lpstr>
      <vt:lpstr>Goals for HTRC </vt:lpstr>
      <vt:lpstr>HTRC 2014-2018 Org Chart</vt:lpstr>
      <vt:lpstr>Non-Consumptive Research Model</vt:lpstr>
      <vt:lpstr>PowerPoint Presentation</vt:lpstr>
      <vt:lpstr>Lawful uses of in-copyright works</vt:lpstr>
      <vt:lpstr>Non-Consumptive Research</vt:lpstr>
      <vt:lpstr>Non-Consumptive Research Paradigm</vt:lpstr>
      <vt:lpstr>HTRC Overview</vt:lpstr>
      <vt:lpstr>Four Important Approaches</vt:lpstr>
      <vt:lpstr>HTRC Architecture</vt:lpstr>
      <vt:lpstr>HTRC Architecture</vt:lpstr>
      <vt:lpstr>HTRC Architecture</vt:lpstr>
      <vt:lpstr>HTRC Architecture</vt:lpstr>
      <vt:lpstr>HTRC Architecture</vt:lpstr>
      <vt:lpstr>HTRC Architecture</vt:lpstr>
      <vt:lpstr>Data Capsule Team</vt:lpstr>
      <vt:lpstr>HTRC Data Capsule concept</vt:lpstr>
      <vt:lpstr>HT Data Capsule</vt:lpstr>
      <vt:lpstr>Data Capsule with i-Python installed</vt:lpstr>
      <vt:lpstr>Mode switch protection:  maintenance mode</vt:lpstr>
      <vt:lpstr>Mode switch protection:  secure mode</vt:lpstr>
      <vt:lpstr>HT Data Capsule Screenshots</vt:lpstr>
      <vt:lpstr>Extracted Features</vt:lpstr>
      <vt:lpstr>Extracted Features</vt:lpstr>
      <vt:lpstr>Extracted Feature Set and Distant Reading</vt:lpstr>
      <vt:lpstr>PowerPoint Presentation</vt:lpstr>
      <vt:lpstr>PowerPoint Presentation</vt:lpstr>
      <vt:lpstr>PowerPoint Presentation</vt:lpstr>
      <vt:lpstr>Outreach &amp; Education: Scholarly Commons &amp; Advanced Collaborative Support (ACS)</vt:lpstr>
      <vt:lpstr>Scholarly Commons &amp; Outreach Accomplishments (Pt. 1)</vt:lpstr>
      <vt:lpstr>Scholarly Commons &amp; Outreach Accomplishments (Pt. 2)</vt:lpstr>
      <vt:lpstr>Scholarly Commons:  Education  Development</vt:lpstr>
      <vt:lpstr>ACS: Research Projects</vt:lpstr>
      <vt:lpstr>ACS Research Project #1</vt:lpstr>
      <vt:lpstr>PowerPoint Presentation</vt:lpstr>
      <vt:lpstr>PowerPoint Presentation</vt:lpstr>
      <vt:lpstr>PowerPoint Presentation</vt:lpstr>
      <vt:lpstr>2016 ACS Projects</vt:lpstr>
      <vt:lpstr>Fighting Fever in the Caribbean: Medicine and Empire, 1650-1902</vt:lpstr>
      <vt:lpstr>Inside the Creativity Boom</vt:lpstr>
      <vt:lpstr>The Chicago School: Wikification as the First Step in Text Mining in Architectural History</vt:lpstr>
      <vt:lpstr>Signal and Noise and Pride and Prejudice: Toward an Information History of Romantic Fiction </vt:lpstr>
      <vt:lpstr>HTRC Research Projects</vt:lpstr>
      <vt:lpstr>Recent and Current U.S. Grants</vt:lpstr>
      <vt:lpstr>Workset Creation for Scholarly Analysis: Prototyping Project</vt:lpstr>
      <vt:lpstr>Grand Motivation</vt:lpstr>
      <vt:lpstr>Two Project Streams</vt:lpstr>
      <vt:lpstr>What is Workset? #1</vt:lpstr>
      <vt:lpstr>What is a Workset? #2</vt:lpstr>
      <vt:lpstr>What is Workset #3</vt:lpstr>
      <vt:lpstr>What is a Workset? #4</vt:lpstr>
      <vt:lpstr>PowerPoint Presentation</vt:lpstr>
      <vt:lpstr> Exploring the Billions and Billions of Words in the HathiTrust Corpus with Bookworm </vt:lpstr>
      <vt:lpstr> Exploring the Billions and Billions of Words in the HathiTrust Corpus with Bookworm (HT+BW) </vt:lpstr>
      <vt:lpstr>Principal goals for the HT+BW Project</vt:lpstr>
      <vt:lpstr>HT+BW Project</vt:lpstr>
      <vt:lpstr>PowerPoint Presentation</vt:lpstr>
      <vt:lpstr>PowerPoint Presentation</vt:lpstr>
      <vt:lpstr>Using Maps</vt:lpstr>
      <vt:lpstr>Using Heatmaps</vt:lpstr>
      <vt:lpstr>Canadian Collaborations</vt:lpstr>
      <vt:lpstr>PowerPoint Presentation</vt:lpstr>
      <vt:lpstr>Jumping to Demos</vt:lpstr>
      <vt:lpstr>Wrap Up</vt:lpstr>
      <vt:lpstr>HTRC Future Work</vt:lpstr>
      <vt:lpstr>Personal Goals for HTRC</vt:lpstr>
      <vt:lpstr>Thank You!</vt:lpstr>
    </vt:vector>
  </TitlesOfParts>
  <Company>University of Illinois GSLIS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the HathiTrust</dc:title>
  <dc:creator>Stephen Downie Admin</dc:creator>
  <cp:lastModifiedBy>jdownie</cp:lastModifiedBy>
  <cp:revision>101</cp:revision>
  <dcterms:created xsi:type="dcterms:W3CDTF">2014-07-23T11:12:10Z</dcterms:created>
  <dcterms:modified xsi:type="dcterms:W3CDTF">2016-11-25T06:05:58Z</dcterms:modified>
</cp:coreProperties>
</file>